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57" r:id="rId4"/>
    <p:sldId id="318" r:id="rId5"/>
    <p:sldId id="258" r:id="rId6"/>
    <p:sldId id="259" r:id="rId7"/>
    <p:sldId id="316" r:id="rId8"/>
    <p:sldId id="317" r:id="rId9"/>
    <p:sldId id="260" r:id="rId10"/>
    <p:sldId id="261" r:id="rId11"/>
    <p:sldId id="262" r:id="rId12"/>
    <p:sldId id="263" r:id="rId13"/>
    <p:sldId id="268" r:id="rId14"/>
    <p:sldId id="335" r:id="rId15"/>
    <p:sldId id="291" r:id="rId16"/>
    <p:sldId id="269" r:id="rId17"/>
    <p:sldId id="270" r:id="rId18"/>
    <p:sldId id="271" r:id="rId19"/>
    <p:sldId id="272" r:id="rId20"/>
    <p:sldId id="320" r:id="rId21"/>
    <p:sldId id="273" r:id="rId22"/>
    <p:sldId id="321" r:id="rId23"/>
    <p:sldId id="274" r:id="rId24"/>
    <p:sldId id="322" r:id="rId25"/>
    <p:sldId id="275" r:id="rId26"/>
    <p:sldId id="284" r:id="rId27"/>
    <p:sldId id="325" r:id="rId28"/>
    <p:sldId id="327" r:id="rId29"/>
    <p:sldId id="328" r:id="rId30"/>
    <p:sldId id="334" r:id="rId31"/>
    <p:sldId id="336" r:id="rId32"/>
    <p:sldId id="337" r:id="rId33"/>
    <p:sldId id="338" r:id="rId34"/>
    <p:sldId id="285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F3B6E-EAF3-4FA5-92A8-1A39B9547212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66B32-0739-4A88-A241-5925F0D1FC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13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接著簡單介紹一下連續跟離散的差異，以上次作業為例，</a:t>
            </a:r>
            <a:endParaRPr kumimoji="1" lang="en-US" altLang="zh-TW" dirty="0"/>
          </a:p>
          <a:p>
            <a:r>
              <a:rPr kumimoji="1" lang="zh-TW" altLang="en-US" dirty="0"/>
              <a:t>在自然界中的斜向拋射物體軌跡是連續的，每個時間間隔中還能再細分出時間，</a:t>
            </a:r>
            <a:endParaRPr kumimoji="1" lang="en-US" altLang="zh-TW" dirty="0"/>
          </a:p>
          <a:p>
            <a:r>
              <a:rPr kumimoji="1" lang="zh-TW" altLang="en-US" dirty="0"/>
              <a:t>並且沒辦法細分成最小時間間隔，這就是連續的，而電腦程式沒辦法直接打連續的方程式，</a:t>
            </a:r>
            <a:endParaRPr kumimoji="1" lang="en-US" altLang="zh-TW" dirty="0"/>
          </a:p>
          <a:p>
            <a:r>
              <a:rPr kumimoji="1" lang="zh-TW" altLang="en-US" dirty="0"/>
              <a:t>因此上次作業才把時間離散化，以</a:t>
            </a:r>
            <a:r>
              <a:rPr kumimoji="1" lang="en-US" altLang="zh-TW" dirty="0"/>
              <a:t>dt</a:t>
            </a:r>
            <a:r>
              <a:rPr kumimoji="1" lang="zh-TW" altLang="en-US" dirty="0"/>
              <a:t>的方式去描述物體軌跡</a:t>
            </a:r>
            <a:endParaRPr kumimoji="1" lang="en-US" altLang="zh-TW" dirty="0"/>
          </a:p>
          <a:p>
            <a:r>
              <a:rPr kumimoji="1" lang="zh-TW" altLang="en-US" dirty="0"/>
              <a:t>再舉一個為例，右邊看到微分是把前一個點減後一個點除上間隔，也就是斜率</a:t>
            </a:r>
            <a:endParaRPr kumimoji="1" lang="en-US" altLang="zh-TW" dirty="0"/>
          </a:p>
          <a:p>
            <a:r>
              <a:rPr kumimoji="1" lang="zh-TW" altLang="en-US" dirty="0"/>
              <a:t>如果能把這個間隔趨近於</a:t>
            </a:r>
            <a:r>
              <a:rPr kumimoji="1" lang="en-US" altLang="zh-TW" dirty="0"/>
              <a:t>0</a:t>
            </a:r>
            <a:r>
              <a:rPr kumimoji="1" lang="zh-TW" altLang="en-US" dirty="0"/>
              <a:t>，那微分就表示切線斜率，</a:t>
            </a:r>
            <a:endParaRPr kumimoji="1" lang="en-US" altLang="zh-TW" dirty="0"/>
          </a:p>
          <a:p>
            <a:r>
              <a:rPr kumimoji="1" lang="zh-TW" altLang="en-US" dirty="0"/>
              <a:t>因此模擬要越接近連續的現象，那關鍵就是模擬尺度的解析度夠不夠的問題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E1E42-D9D1-411A-9140-62E7F626F28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823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E1E42-D9D1-411A-9140-62E7F626F28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030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E1E42-D9D1-411A-9140-62E7F626F28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63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66B32-0739-4A88-A241-5925F0D1FC9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591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E1E42-D9D1-411A-9140-62E7F626F28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55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那是因為</a:t>
                </a:r>
                <a:r>
                  <a:rPr lang="en-US" altLang="zh-TW" b="1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∆𝒕</a:t>
                </a:r>
                <a:r>
                  <a:rPr lang="zh-TW" altLang="en-US" b="1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跟</a:t>
                </a:r>
                <a:r>
                  <a:rPr lang="en-US" altLang="zh-TW" b="1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∆𝒛</a:t>
                </a:r>
                <a:r>
                  <a:rPr lang="zh-TW" altLang="en-US" b="1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在這個等式的情況下，呈現一個完美的比例。</a:t>
                </a:r>
                <a:r>
                  <a:rPr kumimoji="1" lang="zh-CN" altLang="en-US" b="1" i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"</a:t>
                </a:r>
                <a:r>
                  <a:rPr kumimoji="1" lang="zh-CN" altLang="en-US" i="0" dirty="0">
                    <a:latin typeface="Cambria Math" panose="02040503050406030204" pitchFamily="18" charset="0"/>
                  </a:rPr>
                  <a:t>使得</a:t>
                </a:r>
                <a:r>
                  <a:rPr kumimoji="1" lang="en-US" altLang="zh-TW" b="1" i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" </a:t>
                </a:r>
                <a:r>
                  <a:rPr lang="en-US" altLang="zh-TW" b="1" i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𝒖_𝒊^(𝒏+𝟏)</a:t>
                </a:r>
                <a:r>
                  <a:rPr lang="en-US" altLang="zh-TW" b="1" i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=</a:t>
                </a:r>
                <a:r>
                  <a:rPr lang="en-US" altLang="zh-TW" b="1" i="0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〖 𝒖〗_(𝒊+𝟏)^𝒏+𝒖_(𝒊−𝟏)^𝒏−𝒖_𝒊^(𝒏−𝟏)</a:t>
                </a:r>
                <a:r>
                  <a:rPr lang="zh-TW" altLang="en-US" b="1" i="0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 這個等式是剛剛好等於，而不再只是近似。</a:t>
                </a:r>
                <a:endParaRPr kumimoji="1" lang="en-US" altLang="zh-TW" dirty="0"/>
              </a:p>
              <a:p>
                <a:r>
                  <a:rPr kumimoji="1" lang="zh-TW" altLang="en-US" dirty="0"/>
                  <a:t>以下為證明。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E1E42-D9D1-411A-9140-62E7F626F28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753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E1E42-D9D1-411A-9140-62E7F626F28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191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E1E42-D9D1-411A-9140-62E7F626F28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770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E1E42-D9D1-411A-9140-62E7F626F28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74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66B32-0739-4A88-A241-5925F0D1FC9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952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400"/>
              </a:spcBef>
              <a:spcAft>
                <a:spcPts val="1200"/>
              </a:spcAft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3E1E42-D9D1-411A-9140-62E7F626F28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82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9406C0-14E1-4213-A4D3-5BC8D3393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052D088-7904-4D22-B1AC-EEAE743D1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E7D811-C2F5-4A9F-A8AE-05572D17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11584E-4392-4636-B083-E0FF5BF6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B7D85C-5560-4F0C-80C6-A9782F68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18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B6889-F765-4051-88A7-BA0261A4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A0B921-1290-4FE6-B656-B48D87C5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886697-F0B8-499E-9372-263203C5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5274A8-A980-4F32-A018-69DE96E8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56C1D7-0C36-4036-B7FB-AC39B896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36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FF9EE2B-5914-490B-8A21-FEDB89798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83260F-5360-49BE-B882-F7618921E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4434FE-CFB3-41D1-9724-4CA7E665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D27ABB-1375-4523-B350-25CC86B8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299868-20A2-4A7A-9D84-30C44171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307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10A-C710-462F-9F61-BB7861234D27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903563" y="6492875"/>
            <a:ext cx="2743200" cy="365125"/>
          </a:xfrm>
        </p:spPr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0491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47EA-1546-4B92-9886-D4064658F8A7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912441" y="6467321"/>
            <a:ext cx="2743200" cy="365125"/>
          </a:xfrm>
        </p:spPr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392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4DEB8-89B7-4EFA-BA2C-D7FA6FBDD8A1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882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85D86-C2B4-4FDF-ACB5-5DC4C0E560F5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604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6ADB1-882F-4363-BA69-782AC6E009F4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446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D1FC0-C029-428B-BEAE-324AEB9A84A0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646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2CEB-D66B-4D54-B526-7175E27CABD3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80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7AFF2-9C04-44CD-9749-36660089060A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46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77DEA-1220-436E-8074-F6B0B772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5CB902-346A-4EE7-93CE-31B7BC3F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F29D22-ED1D-481B-BD9D-398EFF2C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91DE84-0D50-4E8E-948F-28D5738D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EA4498-E7A7-49F8-BD44-F9D0E30E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812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816E-89EA-408D-98AA-2C416FB94C3F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544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9618-2946-417F-8818-A3A9BACD7490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452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EF904-89AA-4077-ABEA-2756BF004A20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36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FA2C4-2F65-4855-B573-83A1BFB9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AE93DD-797E-4275-8D64-ABF152E38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B5310F-5DFE-48FC-B155-A376010D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67B2DB-399E-4267-99EB-C437C0BB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528094-D076-4AE4-9B83-0BEF06D7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2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EA71A-81A4-4C83-BFDF-26A6DE4C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37761B-1972-4482-8DF7-290563DEC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734AE4-CC4E-4D07-A7C6-000164B17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8B35CE-EFB1-45FB-95DF-BB98B95D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AC9B5E-7E53-4CED-8500-1D83264C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111E91-7B3A-49A2-838B-5CEFA197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58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E8B65A-EAB8-4971-BD7B-F9C38216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E68571-BF26-4030-A0A5-9CB4C759C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F95D30-52E1-4189-B4BA-ED82371D5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4B1B4AF-2A60-4D59-8FEE-66BCE8846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8DDFEA-D939-4DBD-A0E2-5D3899D0B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CB8E5D9-9278-4104-9A01-A2B71F9E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8F53B2-A8E0-4EA6-9FB9-7AD719DBF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B2855A1-3153-415F-8605-28F5D3DE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06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F271D-E20B-4FF1-AA0C-C68C0D71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72CAB5B-3C54-495C-AF9A-B54AE0D0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5E8E50A-0D2F-4956-9503-ECAACD876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4EDDF-0B9D-488C-B0AE-55267758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98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E67F3BC-BBFA-47D0-A81A-BEC04B1A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831403B-E5D7-41B6-962B-DA8B7F451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5D1E12-1E85-46EC-86D2-409FE466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24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98DB26-B595-4AF3-9401-DA03237A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DC570E-2002-4433-BDCE-45A502981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F451EB-BE27-42F3-A9A0-95CEB74F3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5501DE-07CE-47F4-AD7A-51B4A1B3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E045B9-2844-45F1-9C3D-372611FA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D6A810-8C0F-419F-A334-B76D45DB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79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AC288-4D96-4E34-A3FE-E48373EC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96CC5FA-6790-4B01-805A-1894C3370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F32E57-BA80-4777-9162-577F17130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E798F6-886B-4A56-9AAB-2C3D2E0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8399BC-B7BA-4CFF-9529-B0B2656E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3AC1C-9270-45F7-9D57-F257D77B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4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57F33A5-0977-4504-BF1C-A433CAFB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3FB309-9F78-446F-9AFE-15C3613B2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C174CD-363C-4B86-872C-D0A07EA26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1C4DB-D3D1-42D7-B44A-16A32219D4F9}" type="datetimeFigureOut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0E23B5-B70D-40FF-A1AF-884F66A45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3EAB5B-19C9-43B8-AAFD-1C5D54515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31737-8213-4AA7-B0A6-32A3ED623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18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76762-23B5-4D22-9F13-7D3EEB85D519}" type="datetime1">
              <a:rPr lang="zh-TW" altLang="en-US" smtClean="0"/>
              <a:t>2022/11/9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1B42B-1F64-489B-9830-1C8C2304CC4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856298" y="6388526"/>
            <a:ext cx="1335703" cy="162657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61000">
                <a:schemeClr val="accent5">
                  <a:lumMod val="40000"/>
                  <a:lumOff val="60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/>
          </a:p>
        </p:txBody>
      </p:sp>
      <p:sp>
        <p:nvSpPr>
          <p:cNvPr id="16" name="文字方塊 15"/>
          <p:cNvSpPr txBox="1"/>
          <p:nvPr userDrawn="1"/>
        </p:nvSpPr>
        <p:spPr>
          <a:xfrm>
            <a:off x="5054600" y="81210"/>
            <a:ext cx="611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Graduate Institute of Photonics</a:t>
            </a:r>
            <a:r>
              <a:rPr lang="en-US" altLang="zh-TW" sz="20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and Optoelectronics,</a:t>
            </a:r>
            <a:endParaRPr lang="zh-TW" alt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7795409" y="6271777"/>
            <a:ext cx="3440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HanWangZonYi" panose="02000500000000000000" pitchFamily="2" charset="-120"/>
                <a:ea typeface="HanWangZonYi" panose="02000500000000000000" pitchFamily="2" charset="-120"/>
                <a:cs typeface="Times New Roman" panose="02020603050405020304" pitchFamily="18" charset="0"/>
              </a:rPr>
              <a:t>   </a:t>
            </a:r>
            <a:r>
              <a:rPr lang="en-US" altLang="zh-TW" sz="20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HanWangZonYi" panose="02000500000000000000" pitchFamily="2" charset="-120"/>
                <a:ea typeface="HanWangZonYi" panose="02000500000000000000" pitchFamily="2" charset="-120"/>
                <a:cs typeface="Times New Roman" panose="02020603050405020304" pitchFamily="18" charset="0"/>
              </a:rPr>
              <a:t>VIRTUAL OPTICS LAB</a:t>
            </a:r>
            <a:endParaRPr lang="zh-TW" altLang="en-US" sz="2000" b="1" dirty="0">
              <a:solidFill>
                <a:schemeClr val="accent5">
                  <a:lumMod val="50000"/>
                </a:schemeClr>
              </a:solidFill>
              <a:latin typeface="HanWangZonYi" panose="02000500000000000000" pitchFamily="2" charset="-120"/>
              <a:ea typeface="HanWangZonYi" panose="02000500000000000000" pitchFamily="2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7381216" y="6388526"/>
            <a:ext cx="480207" cy="162657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23000">
                <a:schemeClr val="accent5">
                  <a:lumMod val="50000"/>
                </a:schemeClr>
              </a:gs>
              <a:gs pos="78000">
                <a:schemeClr val="accent5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/>
          </a:p>
        </p:txBody>
      </p: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70068" y="112164"/>
            <a:ext cx="1067824" cy="1058800"/>
          </a:xfrm>
          <a:prstGeom prst="rect">
            <a:avLst/>
          </a:prstGeom>
        </p:spPr>
      </p:pic>
      <p:sp>
        <p:nvSpPr>
          <p:cNvPr id="20" name="文字方塊 19"/>
          <p:cNvSpPr txBox="1"/>
          <p:nvPr userDrawn="1"/>
        </p:nvSpPr>
        <p:spPr>
          <a:xfrm>
            <a:off x="7879677" y="292689"/>
            <a:ext cx="3173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dirty="0">
                <a:latin typeface="Arial" panose="020B0604020202020204" pitchFamily="34" charset="0"/>
                <a:cs typeface="Arial" panose="020B0604020202020204" pitchFamily="34" charset="0"/>
              </a:rPr>
              <a:t>National Taiwan University</a:t>
            </a:r>
            <a:endParaRPr lang="zh-TW" alt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7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24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20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3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14734" y="1600035"/>
            <a:ext cx="9562531" cy="2387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panose="020B0604020202020204" pitchFamily="34" charset="0"/>
                <a:cs typeface="Arial" panose="020B0604020202020204" pitchFamily="34" charset="0"/>
              </a:rPr>
              <a:t>Finite-Difference Time-Domain (FDTD)</a:t>
            </a:r>
            <a:endParaRPr lang="zh-TW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3999" y="4925872"/>
            <a:ext cx="9144000" cy="1655762"/>
          </a:xfrm>
        </p:spPr>
        <p:txBody>
          <a:bodyPr/>
          <a:lstStyle/>
          <a:p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mtClean="0">
                <a:latin typeface="Arial" panose="020B0604020202020204" pitchFamily="34" charset="0"/>
                <a:cs typeface="Arial" panose="020B0604020202020204" pitchFamily="34" charset="0"/>
              </a:rPr>
              <a:t>Howard</a:t>
            </a:r>
          </a:p>
        </p:txBody>
      </p:sp>
      <p:sp>
        <p:nvSpPr>
          <p:cNvPr id="4" name="矩形 3"/>
          <p:cNvSpPr/>
          <p:nvPr/>
        </p:nvSpPr>
        <p:spPr>
          <a:xfrm>
            <a:off x="4671296" y="646002"/>
            <a:ext cx="6203853" cy="16820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 flipH="1">
            <a:off x="259305" y="4248245"/>
            <a:ext cx="7383440" cy="1713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-1" y="4589873"/>
            <a:ext cx="5090615" cy="18359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 flipH="1">
            <a:off x="-109184" y="4943739"/>
            <a:ext cx="3875966" cy="1920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37027" y="966608"/>
            <a:ext cx="4815544" cy="1897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-236564" y="5306048"/>
            <a:ext cx="2979764" cy="20764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4FE27B6D-3159-4564-BD6F-0AC20FFC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34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5119" y="146761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Dispersive equation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42666" y="1620907"/>
                <a:ext cx="10515600" cy="495731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/>
              </a:p>
              <a:p>
                <a:pPr marL="0" indent="0">
                  <a:buNone/>
                </a:pPr>
                <a:endParaRPr lang="en-US" altLang="zh-TW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TW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p>
                        <m:r>
                          <a:rPr lang="en-US" altLang="zh-TW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TW" b="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TW" b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zh-TW" alt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p>
                    </m:sSubSup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≅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−2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altLang="zh-TW" dirty="0"/>
                  <a:t>, we get</a:t>
                </a:r>
              </a:p>
              <a:p>
                <a:endParaRPr lang="en-US" altLang="zh-TW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  <m:r>
                            <a:rPr lang="en-US" altLang="zh-TW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TW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666" y="1620907"/>
                <a:ext cx="10515600" cy="4957313"/>
              </a:xfrm>
              <a:blipFill>
                <a:blip r:embed="rId6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/>
          <p:cNvSpPr/>
          <p:nvPr/>
        </p:nvSpPr>
        <p:spPr>
          <a:xfrm>
            <a:off x="1828800" y="3785664"/>
            <a:ext cx="409433" cy="4913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65984" y="5548500"/>
            <a:ext cx="3161575" cy="49131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50064" y="5548500"/>
            <a:ext cx="925773" cy="49131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4754817" y="5538895"/>
            <a:ext cx="329977" cy="4913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17685" y="5101308"/>
            <a:ext cx="344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Terms that you already know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69787" y="6095313"/>
            <a:ext cx="3429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Terms that you want to know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55893" y="646003"/>
            <a:ext cx="3819256" cy="1455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8699D27-8CAE-4E49-9A7F-4D07F39B4416}"/>
              </a:ext>
            </a:extLst>
          </p:cNvPr>
          <p:cNvCxnSpPr>
            <a:cxnSpLocks/>
          </p:cNvCxnSpPr>
          <p:nvPr/>
        </p:nvCxnSpPr>
        <p:spPr>
          <a:xfrm flipV="1">
            <a:off x="3757684" y="2907050"/>
            <a:ext cx="647114" cy="7596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144F2116-2E48-2648-BE20-25203E46AA2F}"/>
              </a:ext>
            </a:extLst>
          </p:cNvPr>
          <p:cNvCxnSpPr>
            <a:cxnSpLocks/>
          </p:cNvCxnSpPr>
          <p:nvPr/>
        </p:nvCxnSpPr>
        <p:spPr>
          <a:xfrm flipV="1">
            <a:off x="8175009" y="2907049"/>
            <a:ext cx="647114" cy="7596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09D81402-34A2-491F-B7DD-D3D35751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9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6062" y="228647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Magic time-step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01722" y="1675500"/>
                <a:ext cx="10515600" cy="4561527"/>
              </a:xfrm>
            </p:spPr>
            <p:txBody>
              <a:bodyPr/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What is magic time-step?</a:t>
                </a:r>
              </a:p>
              <a:p>
                <a:pPr marL="0" indent="0">
                  <a:buNone/>
                </a:pPr>
                <a:endParaRPr lang="en-US" altLang="zh-TW" b="1" i="1" dirty="0">
                  <a:solidFill>
                    <a:srgbClr val="FF0000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                                                   ∆</m:t>
                      </m:r>
                      <m:r>
                        <a:rPr lang="en-US" altLang="zh-TW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𝒕</m:t>
                      </m:r>
                      <m:r>
                        <a:rPr lang="en-US" altLang="zh-TW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𝒄</m:t>
                          </m:r>
                        </m:den>
                      </m:f>
                    </m:oMath>
                  </m:oMathPara>
                </a14:m>
                <a:endParaRPr lang="en-US" altLang="zh-TW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Ignore the approximation terms in Taylor’s series</a:t>
                </a:r>
              </a:p>
              <a:p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TW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722" y="1675500"/>
                <a:ext cx="10515600" cy="4561527"/>
              </a:xfrm>
              <a:blipFill>
                <a:blip r:embed="rId5"/>
                <a:stretch>
                  <a:fillRect l="-965" t="-25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404513" y="646002"/>
            <a:ext cx="5470636" cy="15921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425" y="1222572"/>
            <a:ext cx="2343237" cy="2343237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716594-BEF5-4B79-BF83-5F51629F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81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302" y="32418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141060" y="1649745"/>
                <a:ext cx="9898842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Wave equation to implement a sinusoidal wave propagation model with MATLAB</a:t>
                </a:r>
              </a:p>
              <a:p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TW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≅</m:t>
                      </m:r>
                      <m:sSup>
                        <m:sSupPr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𝒄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∆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𝒕</m:t>
                                  </m:r>
                                </m:num>
                                <m:den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∆</m:t>
                                  </m:r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altLang="zh-TW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TW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altLang="zh-TW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please set it as 1/20 length as the wavelength</a:t>
                </a:r>
              </a:p>
              <a:p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Hint: use “for” or “while” loop to iteratively calculate the value at each position, and matrix calculation would be convenient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060" y="1649745"/>
                <a:ext cx="9898842" cy="4351338"/>
              </a:xfrm>
              <a:blipFill>
                <a:blip r:embed="rId5"/>
                <a:stretch>
                  <a:fillRect l="-800" t="-3366" b="-29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404513" y="646002"/>
            <a:ext cx="5470636" cy="15921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FE2E4-0707-493F-AE84-CC028C60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307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4302" y="324182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  <a:endParaRPr lang="zh-TW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5404513" y="646002"/>
            <a:ext cx="5470636" cy="15921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FE2E4-0707-493F-AE84-CC028C60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8BDDE8-F1CB-4E99-A138-E3B8EE59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6" y="1583757"/>
            <a:ext cx="9104407" cy="45622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71C1A4-3DDE-4D52-BCF4-4FA970878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102" y="1528057"/>
            <a:ext cx="5764488" cy="9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9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7749" y="14522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d波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15343" r="15204"/>
          <a:stretch/>
        </p:blipFill>
        <p:spPr>
          <a:xfrm>
            <a:off x="6087533" y="1494352"/>
            <a:ext cx="5957406" cy="4820835"/>
          </a:xfr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77749" y="5362730"/>
          <a:ext cx="52656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65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6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6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65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65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弧形箭號 (下彎) 5"/>
          <p:cNvSpPr/>
          <p:nvPr/>
        </p:nvSpPr>
        <p:spPr>
          <a:xfrm>
            <a:off x="580147" y="4361970"/>
            <a:ext cx="3452883" cy="914400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77749" y="2810981"/>
          <a:ext cx="52656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弧形箭號 (下彎) 7"/>
          <p:cNvSpPr/>
          <p:nvPr/>
        </p:nvSpPr>
        <p:spPr>
          <a:xfrm>
            <a:off x="580147" y="1810221"/>
            <a:ext cx="3452883" cy="914400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90021" y="3268181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dz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77749" y="5736831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dz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047542" y="3904770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cdt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047542" y="1406850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cdt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34115" y="5362730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274297" y="5389039"/>
            <a:ext cx="262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834C71-1CCF-384B-AE6B-BA707B7EE7F2}"/>
              </a:ext>
            </a:extLst>
          </p:cNvPr>
          <p:cNvSpPr txBox="1"/>
          <p:nvPr/>
        </p:nvSpPr>
        <p:spPr>
          <a:xfrm>
            <a:off x="8423162" y="4557923"/>
            <a:ext cx="855844" cy="369332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cdt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/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dz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BCEA1A-EF07-864B-8D29-6499EC11280C}"/>
              </a:ext>
            </a:extLst>
          </p:cNvPr>
          <p:cNvSpPr txBox="1"/>
          <p:nvPr/>
        </p:nvSpPr>
        <p:spPr>
          <a:xfrm>
            <a:off x="8423162" y="3012460"/>
            <a:ext cx="855844" cy="369332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cdt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/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dz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48A5BFD-1884-8C49-A3F5-876080708DD8}"/>
              </a:ext>
            </a:extLst>
          </p:cNvPr>
          <p:cNvSpPr txBox="1"/>
          <p:nvPr/>
        </p:nvSpPr>
        <p:spPr>
          <a:xfrm>
            <a:off x="8423162" y="1455800"/>
            <a:ext cx="855844" cy="369332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cdt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/</a:t>
            </a:r>
            <a:r>
              <a:rPr kumimoji="0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dz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F715E622-8AD3-4591-BC77-A71EA651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777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5081" y="474307"/>
            <a:ext cx="10515600" cy="13255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Computational Electrodynamics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5081" y="2183642"/>
            <a:ext cx="10515600" cy="4129800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Spatially sampling the electric and magnetic field vector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Ensure that every grid following Maxwell’s equations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Get the solution (distribution of field)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21421" y="646002"/>
            <a:ext cx="1553728" cy="1592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889" y="3274480"/>
            <a:ext cx="2064792" cy="29434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69" y="3919039"/>
            <a:ext cx="5087204" cy="2778175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9E8473-FCA8-41DF-82C2-5C95F142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143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6188" y="310534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Maxwell’s equations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Faraday’s Law: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	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TW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Ampere’s Law: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	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Guass’ Law: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			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          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TW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TW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TW" dirty="0"/>
                  <a:t>			</a:t>
                </a:r>
                <a14:m>
                  <m:oMath xmlns:m="http://schemas.openxmlformats.org/officeDocument/2006/math">
                    <m:r>
                      <a:rPr lang="zh-TW" altLang="en-US" i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65" t="-2632" b="-23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6455391" y="646002"/>
            <a:ext cx="4419758" cy="1865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200F3B-2564-2E4B-9A88-4547348C775D}"/>
                  </a:ext>
                </a:extLst>
              </p:cNvPr>
              <p:cNvSpPr/>
              <p:nvPr/>
            </p:nvSpPr>
            <p:spPr>
              <a:xfrm>
                <a:off x="8351774" y="4917729"/>
                <a:ext cx="1649874" cy="1053494"/>
              </a:xfrm>
              <a:prstGeom prst="rect">
                <a:avLst/>
              </a:prstGeom>
            </p:spPr>
            <p:txBody>
              <a:bodyPr wrap="none" num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TW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altLang="zh-TW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𝑫</m:t>
                              </m:r>
                              <m:r>
                                <a:rPr kumimoji="0" lang="en-US" altLang="zh-TW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𝜀</m:t>
                              </m:r>
                              <m:r>
                                <a:rPr kumimoji="0" lang="en-US" altLang="zh-TW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𝑬</m:t>
                              </m:r>
                            </m:e>
                            <m:e>
                              <m:r>
                                <a:rPr kumimoji="0" lang="en-US" altLang="zh-TW" sz="28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𝐁</m:t>
                              </m:r>
                              <m:r>
                                <a:rPr kumimoji="0" lang="en-US" altLang="zh-TW" sz="28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zh-TW" alt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  <m:r>
                                <a:rPr kumimoji="0" lang="en-US" altLang="zh-TW" sz="2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F200F3B-2564-2E4B-9A88-4547348C7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774" y="4917729"/>
                <a:ext cx="1649874" cy="1053494"/>
              </a:xfrm>
              <a:prstGeom prst="rect">
                <a:avLst/>
              </a:prstGeom>
              <a:blipFill>
                <a:blip r:embed="rId6"/>
                <a:stretch>
                  <a:fillRect l="-99237" t="-200000" r="-17557" b="-292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2ADE90-36E0-404A-BA79-B81CE9FC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6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156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as 0 and there’s no free charge (</a:t>
                </a:r>
                <a:r>
                  <a:rPr lang="en-US" altLang="zh-TW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vacuum,air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1565"/>
                <a:ext cx="10515600" cy="4351338"/>
              </a:xfrm>
              <a:blipFill>
                <a:blip r:embed="rId5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/>
          <p:cNvSpPr txBox="1">
            <a:spLocks/>
          </p:cNvSpPr>
          <p:nvPr/>
        </p:nvSpPr>
        <p:spPr>
          <a:xfrm>
            <a:off x="510654" y="296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Maxwell’s equations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55391" y="646002"/>
            <a:ext cx="4419758" cy="1865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44F0AFB-0586-1444-8720-403CC614BB4A}"/>
                  </a:ext>
                </a:extLst>
              </p:cNvPr>
              <p:cNvSpPr/>
              <p:nvPr/>
            </p:nvSpPr>
            <p:spPr>
              <a:xfrm>
                <a:off x="5179304" y="3683803"/>
                <a:ext cx="2552174" cy="979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</m:num>
                        <m:den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den>
                      </m:f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𝛻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𝑬</m:t>
                      </m:r>
                    </m:oMath>
                  </m:oMathPara>
                </a14:m>
                <a:endPara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44F0AFB-0586-1444-8720-403CC614B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04" y="3683803"/>
                <a:ext cx="2552174" cy="979114"/>
              </a:xfrm>
              <a:prstGeom prst="rect">
                <a:avLst/>
              </a:prstGeom>
              <a:blipFill>
                <a:blip r:embed="rId6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D734D5F-B0AF-D641-84CE-D40AC0BA9F3C}"/>
                  </a:ext>
                </a:extLst>
              </p:cNvPr>
              <p:cNvSpPr/>
              <p:nvPr/>
            </p:nvSpPr>
            <p:spPr>
              <a:xfrm>
                <a:off x="5179304" y="4952716"/>
                <a:ext cx="2530821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𝑬</m:t>
                          </m:r>
                        </m:num>
                        <m:den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den>
                      </m:f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𝛻</m:t>
                      </m:r>
                      <m:r>
                        <a:rPr kumimoji="0" lang="en-US" altLang="zh-TW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𝑯</m:t>
                      </m:r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D734D5F-B0AF-D641-84CE-D40AC0BA9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304" y="4952716"/>
                <a:ext cx="2530821" cy="911596"/>
              </a:xfrm>
              <a:prstGeom prst="rect">
                <a:avLst/>
              </a:prstGeom>
              <a:blipFill>
                <a:blip r:embed="rId7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BD36E53-EBF5-AF4E-8303-2D91C9E58F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819835" y="3557668"/>
                <a:ext cx="5893081" cy="26108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			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𝛻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en-US" altLang="zh-TW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𝑬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TW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𝑯</m:t>
                        </m:r>
                      </m:num>
                      <m:den>
                        <m: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den>
                    </m:f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=</m:t>
                    </m:r>
                    <m:r>
                      <a:rPr kumimoji="0" lang="en-US" altLang="zh-TW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  <m:r>
                      <a:rPr kumimoji="0" lang="en-US" altLang="zh-TW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			</a:t>
                </a:r>
                <a14:m>
                  <m:oMath xmlns:m="http://schemas.openxmlformats.org/officeDocument/2006/math"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𝛻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r>
                      <a:rPr kumimoji="0" lang="en-US" altLang="zh-TW" sz="2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𝑯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𝜀</m:t>
                    </m:r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zh-TW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TW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𝑬</m:t>
                        </m:r>
                      </m:num>
                      <m:den>
                        <m:r>
                          <a:rPr kumimoji="0" lang="zh-TW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den>
                    </m:f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TW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𝟎</m:t>
                    </m:r>
                    <m:r>
                      <a:rPr kumimoji="0" lang="en-US" altLang="zh-TW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			</a:t>
                </a:r>
                <a14:m>
                  <m:oMath xmlns:m="http://schemas.openxmlformats.org/officeDocument/2006/math">
                    <m:r>
                      <a:rPr kumimoji="0" lang="zh-TW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𝛻</m:t>
                    </m:r>
                    <m:r>
                      <a:rPr kumimoji="0" lang="zh-TW" alt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en-US" altLang="zh-TW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𝑫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           =0</m:t>
                    </m:r>
                  </m:oMath>
                </a14:m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			</a:t>
                </a:r>
                <a14:m>
                  <m:oMath xmlns:m="http://schemas.openxmlformats.org/officeDocument/2006/math">
                    <m:r>
                      <a:rPr kumimoji="0" lang="zh-TW" alt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𝛻</m:t>
                    </m:r>
                    <m:r>
                      <a:rPr kumimoji="0" lang="zh-TW" alt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en-US" altLang="zh-TW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𝑩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           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BBD36E53-EBF5-AF4E-8303-2D91C9E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9835" y="3557668"/>
                <a:ext cx="5893081" cy="2610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8F4D5226-9F4B-2D43-A1D8-80E6FC2CAC2B}"/>
              </a:ext>
            </a:extLst>
          </p:cNvPr>
          <p:cNvCxnSpPr/>
          <p:nvPr/>
        </p:nvCxnSpPr>
        <p:spPr>
          <a:xfrm>
            <a:off x="3895106" y="3954483"/>
            <a:ext cx="1080655" cy="17813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A63449E7-99EB-AA4B-AC00-63A38A416182}"/>
              </a:ext>
            </a:extLst>
          </p:cNvPr>
          <p:cNvCxnSpPr>
            <a:cxnSpLocks/>
          </p:cNvCxnSpPr>
          <p:nvPr/>
        </p:nvCxnSpPr>
        <p:spPr>
          <a:xfrm>
            <a:off x="3895106" y="4765040"/>
            <a:ext cx="1080655" cy="555105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FAB47AD-2D5D-3C45-92D2-B55EA00FCFA4}"/>
                  </a:ext>
                </a:extLst>
              </p:cNvPr>
              <p:cNvSpPr/>
              <p:nvPr/>
            </p:nvSpPr>
            <p:spPr>
              <a:xfrm>
                <a:off x="7913668" y="4336108"/>
                <a:ext cx="3883371" cy="857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 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𝜵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𝒊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den>
                      </m:f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𝒋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den>
                      </m:f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𝒌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FAB47AD-2D5D-3C45-92D2-B55EA00FC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668" y="4336108"/>
                <a:ext cx="3883371" cy="857864"/>
              </a:xfrm>
              <a:prstGeom prst="rect">
                <a:avLst/>
              </a:prstGeom>
              <a:blipFill>
                <a:blip r:embed="rId9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6F9941C-0CD6-9D44-BA1F-1B8E5A953B86}"/>
              </a:ext>
            </a:extLst>
          </p:cNvPr>
          <p:cNvCxnSpPr>
            <a:cxnSpLocks/>
          </p:cNvCxnSpPr>
          <p:nvPr/>
        </p:nvCxnSpPr>
        <p:spPr>
          <a:xfrm>
            <a:off x="838200" y="5183744"/>
            <a:ext cx="287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2ED74B3-198A-D544-8142-36AD7EE68F1D}"/>
              </a:ext>
            </a:extLst>
          </p:cNvPr>
          <p:cNvCxnSpPr>
            <a:cxnSpLocks/>
          </p:cNvCxnSpPr>
          <p:nvPr/>
        </p:nvCxnSpPr>
        <p:spPr>
          <a:xfrm>
            <a:off x="838200" y="5689929"/>
            <a:ext cx="28775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B8FC38C-DD68-4EF0-A352-311ABBFB1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99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510654" y="215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Maxwell’s equations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55391" y="646002"/>
            <a:ext cx="4419758" cy="1865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D83456DF-4691-894E-B2EC-FCDAB7B53B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495" y="1540563"/>
                <a:ext cx="10515600" cy="50071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Let E 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zh-TW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). The cross product of</a:t>
                </a:r>
                <a14:m>
                  <m:oMath xmlns:m="http://schemas.openxmlformats.org/officeDocument/2006/math">
                    <m:r>
                      <a:rPr kumimoji="0" lang="en-US" altLang="zh-TW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kumimoji="0" lang="zh-TW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𝛻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 and E/H is given by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/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/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mr-IN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uk-UA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  <a:t>    ,    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mr-IN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uk-UA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  <a:t/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  <a:t/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TW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𝛻</m:t>
                    </m:r>
                    <m:r>
                      <a:rPr kumimoji="0" lang="en-US" altLang="zh-TW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kumimoji="0" lang="en-US" altLang="zh-TW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kumimoji="0" lang="en-US" altLang="zh-TW" sz="2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en-US" altLang="zh-TW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gives a similar result. So the expressions of Faraday’s Law :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  <a:t/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  <a:t/>
                </a:r>
                <a:b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</a:b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Cambria Math" charset="0"/>
                    <a:cs typeface="Cambria Math" charset="0"/>
                  </a:rPr>
                  <a:t>			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mr-IN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mr-IN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0" lang="en-US" altLang="zh-TW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0" lang="en-US" altLang="zh-TW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0" lang="mr-IN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US" altLang="zh-TW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kumimoji="0" lang="mr-IN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uk-UA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altLang="zh-TW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0" lang="mr-IN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0" lang="en-US" altLang="zh-TW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US" altLang="zh-TW" sz="2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mr-IN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mr-IN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D83456DF-4691-894E-B2EC-FCDAB7B5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95" y="1540563"/>
                <a:ext cx="10515600" cy="5007194"/>
              </a:xfrm>
              <a:prstGeom prst="rect">
                <a:avLst/>
              </a:prstGeom>
              <a:blipFill>
                <a:blip r:embed="rId4"/>
                <a:stretch>
                  <a:fillRect l="-844" t="-1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B1D9855-4FD0-0B4A-8653-51038783E318}"/>
                  </a:ext>
                </a:extLst>
              </p:cNvPr>
              <p:cNvSpPr/>
              <p:nvPr/>
            </p:nvSpPr>
            <p:spPr>
              <a:xfrm>
                <a:off x="1592860" y="4967559"/>
                <a:ext cx="1860446" cy="6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𝑬</m:t>
                          </m:r>
                        </m:num>
                        <m:den>
                          <m:r>
                            <a:rPr kumimoji="0" lang="zh-TW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0" lang="en-US" altLang="zh-TW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   </m:t>
                      </m:r>
                      <m:f>
                        <m:fPr>
                          <m:ctrlPr>
                            <a:rPr kumimoji="0" lang="en-US" altLang="zh-TW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zh-TW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𝜀</m:t>
                          </m:r>
                        </m:den>
                      </m:f>
                      <m:r>
                        <a:rPr kumimoji="0" lang="en-US" altLang="zh-TW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𝛻</m:t>
                      </m:r>
                      <m:r>
                        <a:rPr kumimoji="0" lang="en-US" altLang="zh-TW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altLang="zh-TW" sz="20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𝑯</m:t>
                      </m:r>
                    </m:oMath>
                  </m:oMathPara>
                </a14:m>
                <a:endPara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B1D9855-4FD0-0B4A-8653-51038783E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860" y="4967559"/>
                <a:ext cx="1860446" cy="677621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F6B5B1F-6A56-BD4D-9A94-9FBC7F8309BF}"/>
              </a:ext>
            </a:extLst>
          </p:cNvPr>
          <p:cNvCxnSpPr>
            <a:cxnSpLocks/>
          </p:cNvCxnSpPr>
          <p:nvPr/>
        </p:nvCxnSpPr>
        <p:spPr>
          <a:xfrm>
            <a:off x="3607320" y="5337225"/>
            <a:ext cx="716912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106696-79C6-455E-9AF0-6F034A88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334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510654" y="215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Maxwell’s equations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55391" y="646002"/>
            <a:ext cx="4419758" cy="1865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D83456DF-4691-894E-B2EC-FCDAB7B53B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486" y="1540563"/>
                <a:ext cx="11141609" cy="50071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1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To simplify to 1-D problem, we must </a:t>
                </a: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E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),</a:t>
                </a:r>
                <a:r>
                  <a:rPr kumimoji="0" lang="en-US" altLang="zh-TW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 H </a:t>
                </a: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𝐻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mbria Math" charset="0"/>
                    <a:cs typeface="Times New Roman" panose="02020603050405020304" pitchFamily="18" charset="0"/>
                  </a:rPr>
                  <a:t>). </a:t>
                </a:r>
                <a:endPara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內容版面配置區 2">
                <a:extLst>
                  <a:ext uri="{FF2B5EF4-FFF2-40B4-BE49-F238E27FC236}">
                    <a16:creationId xmlns:a16="http://schemas.microsoft.com/office/drawing/2014/main" id="{D83456DF-4691-894E-B2EC-FCDAB7B53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6" y="1540563"/>
                <a:ext cx="11141609" cy="5007194"/>
              </a:xfrm>
              <a:prstGeom prst="rect">
                <a:avLst/>
              </a:prstGeom>
              <a:blipFill>
                <a:blip r:embed="rId5"/>
                <a:stretch>
                  <a:fillRect l="-797" t="-1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204AA0B-F022-BE44-967B-5303CB706B88}"/>
                  </a:ext>
                </a:extLst>
              </p:cNvPr>
              <p:cNvSpPr/>
              <p:nvPr/>
            </p:nvSpPr>
            <p:spPr>
              <a:xfrm>
                <a:off x="1004932" y="4367739"/>
                <a:ext cx="3110082" cy="237725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mr-IN" altLang="zh-TW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mr-IN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TW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TW" alt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0" lang="zh-TW" alt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kumimoji="0" lang="en-US" altLang="zh-TW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0" lang="en-US" altLang="zh-TW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TW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0" lang="mr-IN" altLang="zh-TW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0" lang="en-US" altLang="zh-TW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lang="en-US" altLang="zh-TW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mr-IN" altLang="zh-TW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mr-IN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TW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en-US" altLang="zh-TW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TW" alt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0" lang="zh-TW" alt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kumimoji="0" lang="en-US" altLang="zh-TW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0" lang="en-US" altLang="zh-TW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TW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zh-TW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</m:t>
                      </m:r>
                      <m:r>
                        <a:rPr kumimoji="0" lang="en-US" altLang="zh-TW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 ,</m:t>
                      </m:r>
                      <m:r>
                        <a:rPr kumimoji="0" lang="en-US" altLang="zh-TW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</m:t>
                      </m:r>
                    </m:oMath>
                  </m:oMathPara>
                </a14:m>
                <a:endParaRPr kumimoji="0" lang="en-US" altLang="zh-TW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mr-IN" altLang="zh-TW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mr-IN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TW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TW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TW" alt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0" lang="zh-TW" alt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kumimoji="0" lang="en-US" altLang="zh-TW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0" lang="en-US" altLang="zh-TW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zh-TW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0" lang="en-US" altLang="zh-TW" sz="20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0" lang="mr-IN" altLang="zh-TW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0" lang="en-US" altLang="zh-TW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mr-IN" altLang="zh-TW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mr-IN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zh-TW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0" lang="en-US" altLang="zh-TW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TW" alt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0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0" lang="zh-TW" alt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𝜕</m:t>
                                    </m:r>
                                    <m:r>
                                      <a:rPr kumimoji="0" lang="en-US" altLang="zh-TW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0" lang="en-US" altLang="zh-TW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TW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204AA0B-F022-BE44-967B-5303CB706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32" y="4367739"/>
                <a:ext cx="3110082" cy="2377254"/>
              </a:xfrm>
              <a:prstGeom prst="rect">
                <a:avLst/>
              </a:prstGeom>
              <a:blipFill>
                <a:blip r:embed="rId6"/>
                <a:stretch>
                  <a:fillRect b="-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AEE8F49-43E8-F34A-8A89-DF7D53D1C633}"/>
                  </a:ext>
                </a:extLst>
              </p:cNvPr>
              <p:cNvSpPr txBox="1"/>
              <p:nvPr/>
            </p:nvSpPr>
            <p:spPr>
              <a:xfrm>
                <a:off x="1004932" y="2248613"/>
                <a:ext cx="10148227" cy="164442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2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mr-IN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mr-IN" altLang="zh-TW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0" lang="en-US" altLang="zh-TW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0" lang="en-US" altLang="zh-TW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0" lang="mr-IN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US" altLang="zh-TW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kumimoji="0" lang="mr-IN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uk-UA" altLang="zh-TW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0" lang="mr-IN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US" altLang="zh-TW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mr-IN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mr-IN" altLang="zh-TW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charset="0"/>
                    <a:cs typeface="Cambria Math" charset="0"/>
                  </a:rPr>
                  <a:t>        ,        </a:t>
                </a:r>
                <a:r>
                  <a:rPr kumimoji="0" lang="mr-IN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mr-IN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mr-IN" altLang="zh-TW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𝐻𝑧</m:t>
                                  </m:r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0" lang="en-US" altLang="zh-TW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0" lang="en-US" altLang="zh-TW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0" lang="mr-IN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US" altLang="zh-TW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kumimoji="0" lang="mr-IN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uk-UA" altLang="zh-TW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0" lang="en-US" altLang="zh-TW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0" lang="mr-IN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0" lang="en-US" altLang="zh-TW" sz="2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0" lang="en-US" altLang="zh-TW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TW" alt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US" altLang="zh-TW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kumimoji="0" lang="mr-IN" altLang="zh-TW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mr-IN" altLang="zh-TW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kumimoji="0" lang="en-US" altLang="zh-TW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0" lang="en-US" altLang="zh-TW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0" lang="zh-TW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𝜕</m:t>
                                  </m:r>
                                  <m:r>
                                    <a:rPr kumimoji="0" lang="en-US" altLang="zh-TW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AEE8F49-43E8-F34A-8A89-DF7D53D1C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32" y="2248613"/>
                <a:ext cx="10148227" cy="16444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5472A94-558E-E042-B386-606B3783165D}"/>
              </a:ext>
            </a:extLst>
          </p:cNvPr>
          <p:cNvCxnSpPr>
            <a:cxnSpLocks/>
          </p:cNvCxnSpPr>
          <p:nvPr/>
        </p:nvCxnSpPr>
        <p:spPr>
          <a:xfrm>
            <a:off x="2538387" y="3947459"/>
            <a:ext cx="0" cy="39055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2910DBD-5A31-8C42-9FDF-183CC8ABD0FB}"/>
                  </a:ext>
                </a:extLst>
              </p:cNvPr>
              <p:cNvSpPr/>
              <p:nvPr/>
            </p:nvSpPr>
            <p:spPr>
              <a:xfrm>
                <a:off x="5363621" y="5217876"/>
                <a:ext cx="2320700" cy="867802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altLang="zh-TW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2910DBD-5A31-8C42-9FDF-183CC8ABD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621" y="5217876"/>
                <a:ext cx="2320700" cy="867802"/>
              </a:xfrm>
              <a:prstGeom prst="rect">
                <a:avLst/>
              </a:prstGeom>
              <a:blipFill>
                <a:blip r:embed="rId8"/>
                <a:stretch>
                  <a:fillRect b="-281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C03DE02-5C97-A645-B14D-51BACEA3F378}"/>
                  </a:ext>
                </a:extLst>
              </p:cNvPr>
              <p:cNvSpPr/>
              <p:nvPr/>
            </p:nvSpPr>
            <p:spPr>
              <a:xfrm>
                <a:off x="5363621" y="4167187"/>
                <a:ext cx="2320700" cy="867802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lang="en-US" altLang="zh-TW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C03DE02-5C97-A645-B14D-51BACEA3F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621" y="4167187"/>
                <a:ext cx="2320700" cy="8678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16785BB-CC5C-BE4F-B3F4-BA73ED189F9C}"/>
              </a:ext>
            </a:extLst>
          </p:cNvPr>
          <p:cNvCxnSpPr>
            <a:cxnSpLocks/>
          </p:cNvCxnSpPr>
          <p:nvPr/>
        </p:nvCxnSpPr>
        <p:spPr>
          <a:xfrm>
            <a:off x="4350771" y="5187850"/>
            <a:ext cx="830207" cy="44829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79AAD08-6530-F64F-833D-4B2F9773FADB}"/>
              </a:ext>
            </a:extLst>
          </p:cNvPr>
          <p:cNvCxnSpPr>
            <a:cxnSpLocks/>
          </p:cNvCxnSpPr>
          <p:nvPr/>
        </p:nvCxnSpPr>
        <p:spPr>
          <a:xfrm flipV="1">
            <a:off x="4350771" y="4699735"/>
            <a:ext cx="830207" cy="488115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BCAC01D7-6787-0442-9F9B-4D09ED99D3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5077" y="3930395"/>
            <a:ext cx="4147214" cy="2279594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3A5DD5-A08B-4403-B485-A9016CA3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43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7823" y="16040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33986" y="1299796"/>
            <a:ext cx="7746242" cy="5219876"/>
          </a:xfrm>
        </p:spPr>
        <p:txBody>
          <a:bodyPr>
            <a:normAutofit lnSpcReduction="10000"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1-D</a:t>
            </a:r>
            <a:r>
              <a:rPr lang="zh-TW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FDTD</a:t>
            </a:r>
          </a:p>
          <a:p>
            <a:pPr lvl="1"/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Accuracy</a:t>
            </a:r>
          </a:p>
          <a:p>
            <a:pPr lvl="1">
              <a:spcAft>
                <a:spcPts val="60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1-D Wave Equation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Dispersive approximation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Magic time-step</a:t>
            </a:r>
          </a:p>
          <a:p>
            <a:pPr lvl="1">
              <a:spcAft>
                <a:spcPts val="600"/>
              </a:spcAft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Electrodynamics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Maxwell’s equations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Yee’s grids</a:t>
            </a:r>
          </a:p>
          <a:p>
            <a:pPr lvl="1"/>
            <a:r>
              <a:rPr lang="en-US" altLang="zh-TW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2-D</a:t>
            </a:r>
            <a:r>
              <a:rPr lang="zh-TW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FDTD</a:t>
            </a:r>
          </a:p>
          <a:p>
            <a:pPr lvl="1"/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Extension to 2-D</a:t>
            </a:r>
          </a:p>
          <a:p>
            <a:pPr lvl="1"/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TE &amp; TM Mode</a:t>
            </a:r>
          </a:p>
          <a:p>
            <a:pPr lvl="1"/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Dispersive Equations</a:t>
            </a:r>
          </a:p>
          <a:p>
            <a:pPr lvl="1"/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2-D Yee’s Grid</a:t>
            </a:r>
          </a:p>
          <a:p>
            <a:pPr lvl="1"/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Numerical Stability</a:t>
            </a:r>
          </a:p>
          <a:p>
            <a:pPr lvl="1"/>
            <a:r>
              <a:rPr lang="en-US" altLang="zh-TW" sz="1500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r>
              <a:rPr lang="en-US" altLang="zh-TW" sz="1900" dirty="0">
                <a:latin typeface="Arial" panose="020B0604020202020204" pitchFamily="34" charset="0"/>
                <a:cs typeface="Arial" panose="020B0604020202020204" pitchFamily="34" charset="0"/>
              </a:rPr>
              <a:t>Perfectly Matched Layers</a:t>
            </a:r>
          </a:p>
          <a:p>
            <a:pPr lvl="1"/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Absorption Boundary Condition</a:t>
            </a:r>
          </a:p>
          <a:p>
            <a:pPr lvl="1"/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Mur’s ABC</a:t>
            </a:r>
          </a:p>
          <a:p>
            <a:pPr lvl="1"/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Perfectly Matched Layers(PML)</a:t>
            </a:r>
          </a:p>
          <a:p>
            <a:endParaRPr lang="zh-TW" alt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TW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1296" y="646002"/>
            <a:ext cx="6203853" cy="16820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CC2BC5-49F8-41A9-BC2A-F67551F3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72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047163"/>
            <a:ext cx="10515600" cy="873243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Dispersive equation!!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93295" y="833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Maxwell’s equations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55391" y="646002"/>
            <a:ext cx="4419758" cy="1865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08EDA67-4712-294E-B36F-597B3B201A85}"/>
                  </a:ext>
                </a:extLst>
              </p:cNvPr>
              <p:cNvSpPr/>
              <p:nvPr/>
            </p:nvSpPr>
            <p:spPr>
              <a:xfrm>
                <a:off x="4695852" y="2042280"/>
                <a:ext cx="4126514" cy="87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en-US" altLang="zh-TW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kumimoji="0" lang="en-US" altLang="zh-TW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num>
                            <m:den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𝑂</m:t>
                      </m:r>
                      <m:d>
                        <m:d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kumimoji="0" lang="en-US" altLang="zh-TW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TW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kumimoji="0" lang="en-US" altLang="zh-TW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sup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08EDA67-4712-294E-B36F-597B3B201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852" y="2042280"/>
                <a:ext cx="4126514" cy="87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E322B6A-FF30-F140-B1D5-20A2E34314A7}"/>
                  </a:ext>
                </a:extLst>
              </p:cNvPr>
              <p:cNvSpPr/>
              <p:nvPr/>
            </p:nvSpPr>
            <p:spPr>
              <a:xfrm>
                <a:off x="4711687" y="1324290"/>
                <a:ext cx="3953583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p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E7E6E6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</m:d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𝑂</m:t>
                      </m:r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7E6E6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E322B6A-FF30-F140-B1D5-20A2E3431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687" y="1324290"/>
                <a:ext cx="3953583" cy="629852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46F4C99-2A19-FA42-87CB-6C413DA3AA83}"/>
                  </a:ext>
                </a:extLst>
              </p:cNvPr>
              <p:cNvSpPr txBox="1"/>
              <p:nvPr/>
            </p:nvSpPr>
            <p:spPr>
              <a:xfrm>
                <a:off x="4600977" y="3575696"/>
                <a:ext cx="5950924" cy="1158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kumimoji="1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mr-IN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lang="en-US" altLang="zh-TW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mr-IN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1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46F4C99-2A19-FA42-87CB-6C413DA3A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77" y="3575696"/>
                <a:ext cx="5950924" cy="1158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8940157-C6D0-2E40-A341-B568E62A3188}"/>
                  </a:ext>
                </a:extLst>
              </p:cNvPr>
              <p:cNvSpPr txBox="1"/>
              <p:nvPr/>
            </p:nvSpPr>
            <p:spPr>
              <a:xfrm>
                <a:off x="4600978" y="4835045"/>
                <a:ext cx="5985165" cy="1158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kumimoji="1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𝑛</m:t>
                              </m:r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1" lang="mr-IN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altLang="zh-TW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mr-IN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mr-IN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1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𝑘</m:t>
                              </m:r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mr-IN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r>
                                <a:rPr kumimoji="1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8940157-C6D0-2E40-A341-B568E62A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78" y="4835045"/>
                <a:ext cx="5985165" cy="1158330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2202AFD-AF42-E64D-9BAA-26B794F56610}"/>
              </a:ext>
            </a:extLst>
          </p:cNvPr>
          <p:cNvCxnSpPr>
            <a:cxnSpLocks/>
          </p:cNvCxnSpPr>
          <p:nvPr/>
        </p:nvCxnSpPr>
        <p:spPr>
          <a:xfrm flipV="1">
            <a:off x="8083655" y="2200257"/>
            <a:ext cx="581615" cy="789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5CDC6A8-3CCF-CC46-9D2C-DBDB240BB237}"/>
                  </a:ext>
                </a:extLst>
              </p:cNvPr>
              <p:cNvSpPr/>
              <p:nvPr/>
            </p:nvSpPr>
            <p:spPr>
              <a:xfrm>
                <a:off x="1258113" y="4835045"/>
                <a:ext cx="2320700" cy="867802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altLang="zh-TW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5CDC6A8-3CCF-CC46-9D2C-DBDB240BB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13" y="4835045"/>
                <a:ext cx="2320700" cy="867802"/>
              </a:xfrm>
              <a:prstGeom prst="rect">
                <a:avLst/>
              </a:prstGeom>
              <a:blipFill>
                <a:blip r:embed="rId8"/>
                <a:stretch>
                  <a:fillRect b="-281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E76394-9510-A444-9AF4-B72F5787B1A6}"/>
                  </a:ext>
                </a:extLst>
              </p:cNvPr>
              <p:cNvSpPr/>
              <p:nvPr/>
            </p:nvSpPr>
            <p:spPr>
              <a:xfrm>
                <a:off x="1258113" y="3863868"/>
                <a:ext cx="2320700" cy="867802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den>
                      </m:f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TW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TW" alt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𝜀</m:t>
                              </m:r>
                            </m:e>
                            <m:sub>
                              <m:r>
                                <a:rPr kumimoji="0" lang="en-US" altLang="zh-TW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+mn-cs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5E76394-9510-A444-9AF4-B72F5787B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13" y="3863868"/>
                <a:ext cx="2320700" cy="8678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0F95178-860E-C340-A924-FB66B1E47ABB}"/>
              </a:ext>
            </a:extLst>
          </p:cNvPr>
          <p:cNvCxnSpPr>
            <a:cxnSpLocks/>
          </p:cNvCxnSpPr>
          <p:nvPr/>
        </p:nvCxnSpPr>
        <p:spPr>
          <a:xfrm>
            <a:off x="3712715" y="5210848"/>
            <a:ext cx="779501" cy="228912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4AA8B619-EBB1-2043-AAF3-003444A151EB}"/>
              </a:ext>
            </a:extLst>
          </p:cNvPr>
          <p:cNvCxnSpPr>
            <a:cxnSpLocks/>
          </p:cNvCxnSpPr>
          <p:nvPr/>
        </p:nvCxnSpPr>
        <p:spPr>
          <a:xfrm flipV="1">
            <a:off x="3737855" y="4210050"/>
            <a:ext cx="754361" cy="15765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557583-3CD1-48D6-AD97-E89EA03D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204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8956"/>
                <a:ext cx="10515600" cy="254610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TW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p>
                    </m:sSubSup>
                    <m:r>
                      <a:rPr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num>
                      <m:den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𝐸𝑥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+1/2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−(</m:t>
                        </m:r>
                        <m:sSubSup>
                          <m:sSubSupPr>
                            <m:ctrlPr>
                              <a:rPr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𝐸𝑥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1/2</m:t>
                            </m:r>
                          </m:sub>
                          <m:sup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bSup>
                  </m:oMath>
                </a14:m>
                <a:endParaRPr lang="en-US" altLang="zh-TW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𝐸𝑥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p>
                    </m:sSubSup>
                    <m:r>
                      <a:rPr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num>
                      <m:den>
                        <m:r>
                          <a:rPr lang="zh-TW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  <m:r>
                          <a:rPr lang="zh-TW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𝐻𝑦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+1/2</m:t>
                            </m:r>
                          </m:sub>
                          <m:sup>
                            <m:r>
                              <a:rPr lang="en-US" altLang="zh-TW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TW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𝐻𝑦</m:t>
                            </m:r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TW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−1/2</m:t>
                            </m:r>
                          </m:sub>
                          <m:sup>
                            <m:r>
                              <a:rPr lang="en-US" altLang="zh-TW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altLang="zh-TW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𝐸𝑥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  <m:r>
                          <a:rPr lang="en-US" altLang="zh-TW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/2</m:t>
                        </m:r>
                      </m:sup>
                    </m:sSubSup>
                  </m:oMath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8956"/>
                <a:ext cx="10515600" cy="2546102"/>
              </a:xfr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1"/>
          <p:cNvSpPr txBox="1">
            <a:spLocks/>
          </p:cNvSpPr>
          <p:nvPr/>
        </p:nvSpPr>
        <p:spPr>
          <a:xfrm>
            <a:off x="213174" y="6186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Maxwell’s equations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55391" y="646002"/>
            <a:ext cx="4419758" cy="1865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1B3FEDE-2111-7442-8163-9C49BD5D2501}"/>
                  </a:ext>
                </a:extLst>
              </p:cNvPr>
              <p:cNvSpPr/>
              <p:nvPr/>
            </p:nvSpPr>
            <p:spPr>
              <a:xfrm>
                <a:off x="9830699" y="1539532"/>
                <a:ext cx="22123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TW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𝒐</m:t>
                          </m:r>
                        </m:sub>
                      </m:sSub>
                      <m:r>
                        <a:rPr kumimoji="0" lang="en-US" altLang="zh-TW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1B3FEDE-2111-7442-8163-9C49BD5D2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699" y="1539532"/>
                <a:ext cx="2212336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FA16EA-B1DC-9C47-BD58-D0084D9F19E6}"/>
                  </a:ext>
                </a:extLst>
              </p:cNvPr>
              <p:cNvSpPr/>
              <p:nvPr/>
            </p:nvSpPr>
            <p:spPr>
              <a:xfrm>
                <a:off x="9609782" y="5545885"/>
                <a:ext cx="22379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TW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𝒐</m:t>
                          </m:r>
                        </m:sub>
                      </m:sSub>
                      <m:r>
                        <a:rPr kumimoji="0" lang="en-US" altLang="zh-TW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TW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FA16EA-B1DC-9C47-BD58-D0084D9F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782" y="5545885"/>
                <a:ext cx="2237984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弧形向左鍵 21">
            <a:extLst>
              <a:ext uri="{FF2B5EF4-FFF2-40B4-BE49-F238E27FC236}">
                <a16:creationId xmlns:a16="http://schemas.microsoft.com/office/drawing/2014/main" id="{69381F81-E9A6-6C46-B96F-4AA66E7B6D41}"/>
              </a:ext>
            </a:extLst>
          </p:cNvPr>
          <p:cNvSpPr/>
          <p:nvPr/>
        </p:nvSpPr>
        <p:spPr>
          <a:xfrm rot="21252843">
            <a:off x="9733318" y="1975840"/>
            <a:ext cx="749808" cy="24312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弧形向左鍵 22">
            <a:extLst>
              <a:ext uri="{FF2B5EF4-FFF2-40B4-BE49-F238E27FC236}">
                <a16:creationId xmlns:a16="http://schemas.microsoft.com/office/drawing/2014/main" id="{A2A3AFB2-0291-6740-9633-CA3C490EF25E}"/>
              </a:ext>
            </a:extLst>
          </p:cNvPr>
          <p:cNvSpPr/>
          <p:nvPr/>
        </p:nvSpPr>
        <p:spPr>
          <a:xfrm>
            <a:off x="9448985" y="2776819"/>
            <a:ext cx="749808" cy="2713318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內容版面配置區 2">
                <a:extLst>
                  <a:ext uri="{FF2B5EF4-FFF2-40B4-BE49-F238E27FC236}">
                    <a16:creationId xmlns:a16="http://schemas.microsoft.com/office/drawing/2014/main" id="{E04A35B8-3C4F-AB4B-8642-947157145F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35321"/>
                <a:ext cx="10515600" cy="25461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p>
                    </m:sSubSup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num>
                      <m:den>
                        <m: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𝐸𝑥</m:t>
                                </m:r>
                              </m:e>
                            </m:d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−</m:t>
                        </m:r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𝐸𝑥</m:t>
                                </m:r>
                              </m:e>
                            </m:d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 +</m:t>
                    </m:r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bSup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𝐸𝑥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        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num>
                      <m:den>
                        <m: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  <m:r>
                          <a:rPr kumimoji="0" lang="zh-TW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𝐻𝑦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+1/2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−1/2</m:t>
                            </m:r>
                          </m:sup>
                        </m:sSub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𝐻𝑦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−1/2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−1/2</m:t>
                            </m:r>
                          </m:sup>
                        </m:sSubSup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𝐸𝑥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內容版面配置區 2">
                <a:extLst>
                  <a:ext uri="{FF2B5EF4-FFF2-40B4-BE49-F238E27FC236}">
                    <a16:creationId xmlns:a16="http://schemas.microsoft.com/office/drawing/2014/main" id="{E04A35B8-3C4F-AB4B-8642-947157145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35321"/>
                <a:ext cx="10515600" cy="2546102"/>
              </a:xfrm>
              <a:prstGeom prst="rect">
                <a:avLst/>
              </a:prstGeom>
              <a:blipFill>
                <a:blip r:embed="rId7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FD6AF4-A31F-4B25-BFE9-36E44E15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543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3609" y="1680886"/>
            <a:ext cx="10515600" cy="475259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NO such a matrix has half of the position!!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74427" y="355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Maxwell’s equations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41691" y="5000301"/>
          <a:ext cx="79985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8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8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9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8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206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739665" y="5551017"/>
          <a:ext cx="7978768" cy="382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25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617834" y="4912844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36085" y="544991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55391" y="646002"/>
            <a:ext cx="4419758" cy="1865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437D2A5-FF41-9248-A7D3-759044194E18}"/>
              </a:ext>
            </a:extLst>
          </p:cNvPr>
          <p:cNvSpPr txBox="1"/>
          <p:nvPr/>
        </p:nvSpPr>
        <p:spPr>
          <a:xfrm>
            <a:off x="1136085" y="435967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E5F794D8-6993-594A-A5B5-089AED8EF462}"/>
              </a:ext>
            </a:extLst>
          </p:cNvPr>
          <p:cNvCxnSpPr>
            <a:cxnSpLocks/>
          </p:cNvCxnSpPr>
          <p:nvPr/>
        </p:nvCxnSpPr>
        <p:spPr>
          <a:xfrm flipV="1">
            <a:off x="180030" y="4359670"/>
            <a:ext cx="0" cy="1573921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C13AE59-4511-E94E-BCBB-F6D54B840ADB}"/>
              </a:ext>
            </a:extLst>
          </p:cNvPr>
          <p:cNvSpPr txBox="1"/>
          <p:nvPr/>
        </p:nvSpPr>
        <p:spPr>
          <a:xfrm>
            <a:off x="111527" y="5847957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05891F62-7FF0-9D43-9290-5AF7430D0F91}"/>
              </a:ext>
            </a:extLst>
          </p:cNvPr>
          <p:cNvCxnSpPr>
            <a:cxnSpLocks/>
          </p:cNvCxnSpPr>
          <p:nvPr/>
        </p:nvCxnSpPr>
        <p:spPr>
          <a:xfrm>
            <a:off x="1721871" y="6753538"/>
            <a:ext cx="5095957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B88F18-2113-E64C-932D-60DF533C695B}"/>
              </a:ext>
            </a:extLst>
          </p:cNvPr>
          <p:cNvSpPr txBox="1"/>
          <p:nvPr/>
        </p:nvSpPr>
        <p:spPr>
          <a:xfrm>
            <a:off x="6841934" y="639643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z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C35D685-CCAB-4346-B527-132418C883B1}"/>
              </a:ext>
            </a:extLst>
          </p:cNvPr>
          <p:cNvSpPr txBox="1"/>
          <p:nvPr/>
        </p:nvSpPr>
        <p:spPr>
          <a:xfrm>
            <a:off x="5590011" y="6145772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i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C269C90-5EFF-3B4E-81EE-1980786424C0}"/>
              </a:ext>
            </a:extLst>
          </p:cNvPr>
          <p:cNvSpPr txBox="1"/>
          <p:nvPr/>
        </p:nvSpPr>
        <p:spPr>
          <a:xfrm>
            <a:off x="1597695" y="614577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5DDBD5E-58CA-FF41-8D6E-538889D821D1}"/>
              </a:ext>
            </a:extLst>
          </p:cNvPr>
          <p:cNvSpPr txBox="1"/>
          <p:nvPr/>
        </p:nvSpPr>
        <p:spPr>
          <a:xfrm>
            <a:off x="2562095" y="614577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4BF6F92-8D00-FC40-9F7A-DCAFE3EA26B9}"/>
              </a:ext>
            </a:extLst>
          </p:cNvPr>
          <p:cNvSpPr txBox="1"/>
          <p:nvPr/>
        </p:nvSpPr>
        <p:spPr>
          <a:xfrm>
            <a:off x="3556469" y="614577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3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08FF272-BC03-F24F-A1AB-8AC177F00839}"/>
              </a:ext>
            </a:extLst>
          </p:cNvPr>
          <p:cNvSpPr txBox="1"/>
          <p:nvPr/>
        </p:nvSpPr>
        <p:spPr>
          <a:xfrm>
            <a:off x="4485200" y="60670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…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13D8C69-C993-7140-AE76-B09D7D96BDBB}"/>
              </a:ext>
            </a:extLst>
          </p:cNvPr>
          <p:cNvSpPr txBox="1"/>
          <p:nvPr/>
        </p:nvSpPr>
        <p:spPr>
          <a:xfrm>
            <a:off x="521930" y="547317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EE29BB4-A5A8-E14A-BBFE-17028BCD4749}"/>
              </a:ext>
            </a:extLst>
          </p:cNvPr>
          <p:cNvSpPr txBox="1"/>
          <p:nvPr/>
        </p:nvSpPr>
        <p:spPr>
          <a:xfrm>
            <a:off x="496333" y="43803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2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880C8543-9715-D440-9992-311A32AF8A08}"/>
              </a:ext>
            </a:extLst>
          </p:cNvPr>
          <p:cNvGraphicFramePr>
            <a:graphicFrameLocks noGrp="1"/>
          </p:cNvGraphicFramePr>
          <p:nvPr/>
        </p:nvGraphicFramePr>
        <p:xfrm>
          <a:off x="1739665" y="4428272"/>
          <a:ext cx="7978768" cy="382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73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257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43AE00A-AEDE-334A-94DD-0E2F2C8E620E}"/>
                  </a:ext>
                </a:extLst>
              </p:cNvPr>
              <p:cNvSpPr txBox="1"/>
              <p:nvPr/>
            </p:nvSpPr>
            <p:spPr>
              <a:xfrm>
                <a:off x="1988577" y="5967081"/>
                <a:ext cx="453970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TW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num>
                        <m:den>
                          <m:r>
                            <a:rPr kumimoji="1" lang="en-US" altLang="zh-TW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43AE00A-AEDE-334A-94DD-0E2F2C8E6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577" y="5967081"/>
                <a:ext cx="453970" cy="783804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8200E51-7844-474D-AA37-E5960D3E30F8}"/>
                  </a:ext>
                </a:extLst>
              </p:cNvPr>
              <p:cNvSpPr txBox="1"/>
              <p:nvPr/>
            </p:nvSpPr>
            <p:spPr>
              <a:xfrm>
                <a:off x="3006672" y="5967081"/>
                <a:ext cx="453970" cy="791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TW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𝟓</m:t>
                          </m:r>
                        </m:num>
                        <m:den>
                          <m:r>
                            <a:rPr kumimoji="1" lang="en-US" altLang="zh-TW" sz="24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E7E6E6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D8200E51-7844-474D-AA37-E5960D3E3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672" y="5967081"/>
                <a:ext cx="453970" cy="791307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字方塊 53">
            <a:extLst>
              <a:ext uri="{FF2B5EF4-FFF2-40B4-BE49-F238E27FC236}">
                <a16:creationId xmlns:a16="http://schemas.microsoft.com/office/drawing/2014/main" id="{FF3334EF-4AAE-1C4A-836E-5AF7148955C5}"/>
              </a:ext>
            </a:extLst>
          </p:cNvPr>
          <p:cNvSpPr txBox="1"/>
          <p:nvPr/>
        </p:nvSpPr>
        <p:spPr>
          <a:xfrm>
            <a:off x="398785" y="494444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3/2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內容版面配置區 2">
                <a:extLst>
                  <a:ext uri="{FF2B5EF4-FFF2-40B4-BE49-F238E27FC236}">
                    <a16:creationId xmlns:a16="http://schemas.microsoft.com/office/drawing/2014/main" id="{740B26FA-3CE4-C54F-8665-86952F5D51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609" y="2029577"/>
                <a:ext cx="10515600" cy="25461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p>
                    </m:sSubSup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num>
                      <m:den>
                        <m: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𝐸𝑥</m:t>
                                </m:r>
                              </m:e>
                            </m:d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 −</m:t>
                        </m:r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𝐸𝑥</m:t>
                                </m:r>
                              </m:e>
                            </m:d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  +</m:t>
                    </m:r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bSup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𝐸𝑥</m:t>
                          </m:r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b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bSup>
                      <m:r>
                        <a:rPr kumimoji="0" lang="en-US" altLang="zh-TW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  =−</m:t>
                      </m:r>
                      <m:f>
                        <m:f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altLang="zh-TW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num>
                        <m:den>
                          <m:r>
                            <a:rPr kumimoji="0" lang="zh-TW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  <m:r>
                            <a:rPr kumimoji="0" lang="zh-TW" alt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𝐻𝑦</m:t>
                              </m:r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𝐻𝑦</m:t>
                              </m:r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0" lang="en-US" altLang="zh-TW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−1/2</m:t>
                              </m:r>
                            </m:sup>
                          </m:sSubSup>
                        </m:e>
                      </m:d>
                      <m:r>
                        <a:rPr kumimoji="0" lang="en-US" altLang="zh-TW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𝐸𝑥</m:t>
                          </m:r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b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kumimoji="0" lang="en-US" altLang="zh-TW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內容版面配置區 2">
                <a:extLst>
                  <a:ext uri="{FF2B5EF4-FFF2-40B4-BE49-F238E27FC236}">
                    <a16:creationId xmlns:a16="http://schemas.microsoft.com/office/drawing/2014/main" id="{740B26FA-3CE4-C54F-8665-86952F5D5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9" y="2029577"/>
                <a:ext cx="10515600" cy="2546102"/>
              </a:xfrm>
              <a:prstGeom prst="rect">
                <a:avLst/>
              </a:prstGeom>
              <a:blipFill>
                <a:blip r:embed="rId6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D592003E-FE39-41B6-A173-9D93086E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042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674427" y="355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Maxwell’s equations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j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55391" y="646002"/>
            <a:ext cx="4419758" cy="1865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ACB7A03-FF32-7F4F-8A25-7C5DA8F0A079}"/>
              </a:ext>
            </a:extLst>
          </p:cNvPr>
          <p:cNvGrpSpPr/>
          <p:nvPr/>
        </p:nvGrpSpPr>
        <p:grpSpPr>
          <a:xfrm>
            <a:off x="335391" y="1275592"/>
            <a:ext cx="7156790" cy="4995652"/>
            <a:chOff x="838200" y="1815153"/>
            <a:chExt cx="6120000" cy="4271942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4C65B5B6-5AE9-4F46-A4BB-2901A0549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815153"/>
              <a:ext cx="6120000" cy="3615189"/>
            </a:xfrm>
            <a:prstGeom prst="rect">
              <a:avLst/>
            </a:prstGeom>
          </p:spPr>
        </p:pic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37A4693-1418-FB45-9596-402716B5E31C}"/>
                </a:ext>
              </a:extLst>
            </p:cNvPr>
            <p:cNvGrpSpPr/>
            <p:nvPr/>
          </p:nvGrpSpPr>
          <p:grpSpPr>
            <a:xfrm>
              <a:off x="2030991" y="5596256"/>
              <a:ext cx="1038738" cy="461666"/>
              <a:chOff x="2030991" y="5707123"/>
              <a:chExt cx="1038738" cy="461666"/>
            </a:xfrm>
          </p:grpSpPr>
          <p:sp>
            <p:nvSpPr>
              <p:cNvPr id="29" name="三角形 28">
                <a:extLst>
                  <a:ext uri="{FF2B5EF4-FFF2-40B4-BE49-F238E27FC236}">
                    <a16:creationId xmlns:a16="http://schemas.microsoft.com/office/drawing/2014/main" id="{DB7A37C4-9D4F-8948-B767-67F3E5DFB288}"/>
                  </a:ext>
                </a:extLst>
              </p:cNvPr>
              <p:cNvSpPr/>
              <p:nvPr/>
            </p:nvSpPr>
            <p:spPr>
              <a:xfrm>
                <a:off x="2030991" y="5775534"/>
                <a:ext cx="316424" cy="393255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329A9747-FB67-464D-A940-5654ADF434FD}"/>
                      </a:ext>
                    </a:extLst>
                  </p:cNvPr>
                  <p:cNvSpPr/>
                  <p:nvPr/>
                </p:nvSpPr>
                <p:spPr>
                  <a:xfrm>
                    <a:off x="2347415" y="5707123"/>
                    <a:ext cx="72231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: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7415" y="5707123"/>
                    <a:ext cx="72231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B71F5331-A8FE-8344-BDFD-6E60D2B7D9B0}"/>
                </a:ext>
              </a:extLst>
            </p:cNvPr>
            <p:cNvGrpSpPr/>
            <p:nvPr/>
          </p:nvGrpSpPr>
          <p:grpSpPr>
            <a:xfrm>
              <a:off x="4145949" y="5596255"/>
              <a:ext cx="1078364" cy="490840"/>
              <a:chOff x="2030991" y="5707123"/>
              <a:chExt cx="1078364" cy="490840"/>
            </a:xfrm>
          </p:grpSpPr>
          <p:sp>
            <p:nvSpPr>
              <p:cNvPr id="27" name="三角形 26">
                <a:extLst>
                  <a:ext uri="{FF2B5EF4-FFF2-40B4-BE49-F238E27FC236}">
                    <a16:creationId xmlns:a16="http://schemas.microsoft.com/office/drawing/2014/main" id="{20AA1502-3CA5-4E48-B92A-699781136B32}"/>
                  </a:ext>
                </a:extLst>
              </p:cNvPr>
              <p:cNvSpPr/>
              <p:nvPr/>
            </p:nvSpPr>
            <p:spPr>
              <a:xfrm flipV="1">
                <a:off x="2030991" y="5775532"/>
                <a:ext cx="316424" cy="393255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7AFBF09B-6571-894D-8E33-51248CA4737C}"/>
                      </a:ext>
                    </a:extLst>
                  </p:cNvPr>
                  <p:cNvSpPr/>
                  <p:nvPr/>
                </p:nvSpPr>
                <p:spPr>
                  <a:xfrm>
                    <a:off x="2347415" y="5707123"/>
                    <a:ext cx="761940" cy="49084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: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新細明體" panose="02020500000000000000" pitchFamily="18" charset="-12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7415" y="5707123"/>
                    <a:ext cx="761940" cy="4908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5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463EC1D7-4C64-B849-B5CD-B6C7B0CE2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3371" y="5244030"/>
                <a:ext cx="6035467" cy="15263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b>
                      <m:sup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p>
                    </m:sSubSup>
                    <m:r>
                      <a:rPr kumimoji="0" lang="en-US" altLang="zh-TW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num>
                      <m:den>
                        <m:r>
                          <a:rPr kumimoji="0" lang="zh-TW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kumimoji="0" lang="zh-TW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𝐸𝑥</m:t>
                                </m:r>
                              </m:e>
                            </m:d>
                          </m:e>
                          <m:sub>
                            <m:r>
                              <a:rPr kumimoji="0" lang="en-US" altLang="zh-TW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kumimoji="0" lang="en-US" altLang="zh-TW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TW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 −</m:t>
                        </m:r>
                        <m:sSubSup>
                          <m:sSubSupPr>
                            <m:ctrlPr>
                              <a:rPr kumimoji="0" lang="en-US" altLang="zh-TW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𝐸𝑥</m:t>
                                </m:r>
                              </m:e>
                            </m:d>
                          </m:e>
                          <m:sub>
                            <m:r>
                              <a:rPr kumimoji="0" lang="en-US" altLang="zh-TW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zh-TW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  +</m:t>
                    </m:r>
                    <m:sSubSup>
                      <m:sSubSup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+1/2</m:t>
                        </m:r>
                      </m:sub>
                      <m:sup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−1/2</m:t>
                        </m:r>
                      </m:sup>
                    </m:sSubSup>
                  </m:oMath>
                </a14:m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𝐸𝑥</m:t>
                          </m:r>
                          <m: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b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</m:sSubSup>
                      <m:r>
                        <a:rPr kumimoji="0" lang="en-US" altLang="zh-TW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        </m:t>
                      </m:r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en-US" altLang="zh-TW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>
                        <m:f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num>
                        <m:den>
                          <m:r>
                            <a:rPr kumimoji="0" lang="zh-TW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𝜀</m:t>
                          </m:r>
                          <m:r>
                            <a:rPr kumimoji="0" lang="zh-TW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𝐻𝑦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+1/2</m:t>
                              </m:r>
                            </m:sub>
                            <m:sup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𝐻𝑦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−1/2</m:t>
                              </m:r>
                            </m:sub>
                            <m:sup>
                              <m:r>
                                <a:rPr kumimoji="0" lang="en-US" altLang="zh-TW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kumimoji="0" lang="en-US" altLang="zh-TW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−1/2</m:t>
                              </m:r>
                            </m:sup>
                          </m:sSubSup>
                        </m:e>
                      </m:d>
                      <m:r>
                        <a:rPr kumimoji="0" lang="en-US" altLang="zh-TW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𝐸𝑥</m:t>
                          </m:r>
                          <m: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  <m:sub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US" altLang="zh-TW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kumimoji="0" lang="en-US" altLang="zh-TW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內容版面配置區 2">
                <a:extLst>
                  <a:ext uri="{FF2B5EF4-FFF2-40B4-BE49-F238E27FC236}">
                    <a16:creationId xmlns:a16="http://schemas.microsoft.com/office/drawing/2014/main" id="{463EC1D7-4C64-B849-B5CD-B6C7B0CE2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371" y="5244030"/>
                <a:ext cx="6035467" cy="1526313"/>
              </a:xfrm>
              <a:prstGeom prst="rect">
                <a:avLst/>
              </a:prstGeom>
              <a:blipFill>
                <a:blip r:embed="rId8"/>
                <a:stretch>
                  <a:fillRect l="-8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>
            <a:extLst>
              <a:ext uri="{FF2B5EF4-FFF2-40B4-BE49-F238E27FC236}">
                <a16:creationId xmlns:a16="http://schemas.microsoft.com/office/drawing/2014/main" id="{AC2D316C-F7AB-9644-AED0-4554CE39CB25}"/>
              </a:ext>
            </a:extLst>
          </p:cNvPr>
          <p:cNvGrpSpPr/>
          <p:nvPr/>
        </p:nvGrpSpPr>
        <p:grpSpPr>
          <a:xfrm>
            <a:off x="1315146" y="3954683"/>
            <a:ext cx="5231751" cy="528554"/>
            <a:chOff x="1315146" y="4246536"/>
            <a:chExt cx="5231751" cy="528554"/>
          </a:xfrm>
        </p:grpSpPr>
        <p:sp>
          <p:nvSpPr>
            <p:cNvPr id="39" name="三角形 38">
              <a:extLst>
                <a:ext uri="{FF2B5EF4-FFF2-40B4-BE49-F238E27FC236}">
                  <a16:creationId xmlns:a16="http://schemas.microsoft.com/office/drawing/2014/main" id="{5A8F73BF-D655-7249-AFB8-EAF69EE0967E}"/>
                </a:ext>
              </a:extLst>
            </p:cNvPr>
            <p:cNvSpPr/>
            <p:nvPr/>
          </p:nvSpPr>
          <p:spPr>
            <a:xfrm>
              <a:off x="2522623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三角形 47">
              <a:extLst>
                <a:ext uri="{FF2B5EF4-FFF2-40B4-BE49-F238E27FC236}">
                  <a16:creationId xmlns:a16="http://schemas.microsoft.com/office/drawing/2014/main" id="{8551EEB5-D80D-744D-9691-35F907A88CBB}"/>
                </a:ext>
              </a:extLst>
            </p:cNvPr>
            <p:cNvSpPr/>
            <p:nvPr/>
          </p:nvSpPr>
          <p:spPr>
            <a:xfrm>
              <a:off x="3718377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0" name="三角形 49">
              <a:extLst>
                <a:ext uri="{FF2B5EF4-FFF2-40B4-BE49-F238E27FC236}">
                  <a16:creationId xmlns:a16="http://schemas.microsoft.com/office/drawing/2014/main" id="{27C67189-103C-5E49-979C-9C1D9D00C95A}"/>
                </a:ext>
              </a:extLst>
            </p:cNvPr>
            <p:cNvSpPr/>
            <p:nvPr/>
          </p:nvSpPr>
          <p:spPr>
            <a:xfrm>
              <a:off x="4914130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三角形 52">
              <a:extLst>
                <a:ext uri="{FF2B5EF4-FFF2-40B4-BE49-F238E27FC236}">
                  <a16:creationId xmlns:a16="http://schemas.microsoft.com/office/drawing/2014/main" id="{CD099EDF-3036-5A47-8D78-1E1D618615EF}"/>
                </a:ext>
              </a:extLst>
            </p:cNvPr>
            <p:cNvSpPr/>
            <p:nvPr/>
          </p:nvSpPr>
          <p:spPr>
            <a:xfrm>
              <a:off x="6121607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D4BAEB60-C7AA-7F4D-B82B-8D61A6671CF6}"/>
                </a:ext>
              </a:extLst>
            </p:cNvPr>
            <p:cNvSpPr/>
            <p:nvPr/>
          </p:nvSpPr>
          <p:spPr>
            <a:xfrm>
              <a:off x="1315146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F435382-E799-B046-91AC-61854247C380}"/>
              </a:ext>
            </a:extLst>
          </p:cNvPr>
          <p:cNvGrpSpPr/>
          <p:nvPr/>
        </p:nvGrpSpPr>
        <p:grpSpPr>
          <a:xfrm>
            <a:off x="1929229" y="3467802"/>
            <a:ext cx="5176493" cy="459876"/>
            <a:chOff x="1929229" y="3759655"/>
            <a:chExt cx="5176493" cy="459876"/>
          </a:xfrm>
        </p:grpSpPr>
        <p:sp>
          <p:nvSpPr>
            <p:cNvPr id="61" name="三角形 60">
              <a:extLst>
                <a:ext uri="{FF2B5EF4-FFF2-40B4-BE49-F238E27FC236}">
                  <a16:creationId xmlns:a16="http://schemas.microsoft.com/office/drawing/2014/main" id="{34633A07-85B7-5D4E-BE20-25EE1FA9EE9F}"/>
                </a:ext>
              </a:extLst>
            </p:cNvPr>
            <p:cNvSpPr/>
            <p:nvPr/>
          </p:nvSpPr>
          <p:spPr>
            <a:xfrm flipV="1">
              <a:off x="1929229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2" name="三角形 61">
              <a:extLst>
                <a:ext uri="{FF2B5EF4-FFF2-40B4-BE49-F238E27FC236}">
                  <a16:creationId xmlns:a16="http://schemas.microsoft.com/office/drawing/2014/main" id="{38AF37FD-249A-D74F-B4AD-FDAF0D087732}"/>
                </a:ext>
              </a:extLst>
            </p:cNvPr>
            <p:cNvSpPr/>
            <p:nvPr/>
          </p:nvSpPr>
          <p:spPr>
            <a:xfrm flipV="1">
              <a:off x="3136706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三角形 62">
              <a:extLst>
                <a:ext uri="{FF2B5EF4-FFF2-40B4-BE49-F238E27FC236}">
                  <a16:creationId xmlns:a16="http://schemas.microsoft.com/office/drawing/2014/main" id="{48168764-2B8D-BB43-84FB-FF5236D3C47D}"/>
                </a:ext>
              </a:extLst>
            </p:cNvPr>
            <p:cNvSpPr/>
            <p:nvPr/>
          </p:nvSpPr>
          <p:spPr>
            <a:xfrm flipV="1">
              <a:off x="4332460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4" name="三角形 63">
              <a:extLst>
                <a:ext uri="{FF2B5EF4-FFF2-40B4-BE49-F238E27FC236}">
                  <a16:creationId xmlns:a16="http://schemas.microsoft.com/office/drawing/2014/main" id="{F52F0804-3FA1-B34F-8AE3-F4B6FC0D409D}"/>
                </a:ext>
              </a:extLst>
            </p:cNvPr>
            <p:cNvSpPr/>
            <p:nvPr/>
          </p:nvSpPr>
          <p:spPr>
            <a:xfrm flipV="1">
              <a:off x="5528215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5" name="三角形 64">
              <a:extLst>
                <a:ext uri="{FF2B5EF4-FFF2-40B4-BE49-F238E27FC236}">
                  <a16:creationId xmlns:a16="http://schemas.microsoft.com/office/drawing/2014/main" id="{DF453AD1-F3A6-6F4B-9D0E-5DB186B928DF}"/>
                </a:ext>
              </a:extLst>
            </p:cNvPr>
            <p:cNvSpPr/>
            <p:nvPr/>
          </p:nvSpPr>
          <p:spPr>
            <a:xfrm flipV="1">
              <a:off x="6735693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C0B04DEE-5ADE-8348-ABA3-3FAC9680DD3F}"/>
              </a:ext>
            </a:extLst>
          </p:cNvPr>
          <p:cNvGrpSpPr/>
          <p:nvPr/>
        </p:nvGrpSpPr>
        <p:grpSpPr>
          <a:xfrm>
            <a:off x="1315146" y="2725489"/>
            <a:ext cx="5231751" cy="528554"/>
            <a:chOff x="1315146" y="4246536"/>
            <a:chExt cx="5231751" cy="528554"/>
          </a:xfrm>
        </p:grpSpPr>
        <p:sp>
          <p:nvSpPr>
            <p:cNvPr id="67" name="三角形 66">
              <a:extLst>
                <a:ext uri="{FF2B5EF4-FFF2-40B4-BE49-F238E27FC236}">
                  <a16:creationId xmlns:a16="http://schemas.microsoft.com/office/drawing/2014/main" id="{8CF0B1E2-5FB0-D54B-968F-1BBD8227E7F0}"/>
                </a:ext>
              </a:extLst>
            </p:cNvPr>
            <p:cNvSpPr/>
            <p:nvPr/>
          </p:nvSpPr>
          <p:spPr>
            <a:xfrm>
              <a:off x="2522623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8" name="三角形 67">
              <a:extLst>
                <a:ext uri="{FF2B5EF4-FFF2-40B4-BE49-F238E27FC236}">
                  <a16:creationId xmlns:a16="http://schemas.microsoft.com/office/drawing/2014/main" id="{15089470-C1E7-5B42-B371-1E69542C914D}"/>
                </a:ext>
              </a:extLst>
            </p:cNvPr>
            <p:cNvSpPr/>
            <p:nvPr/>
          </p:nvSpPr>
          <p:spPr>
            <a:xfrm>
              <a:off x="3718377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9" name="三角形 68">
              <a:extLst>
                <a:ext uri="{FF2B5EF4-FFF2-40B4-BE49-F238E27FC236}">
                  <a16:creationId xmlns:a16="http://schemas.microsoft.com/office/drawing/2014/main" id="{E908B56C-160B-3646-8DBF-6C95961BDAFE}"/>
                </a:ext>
              </a:extLst>
            </p:cNvPr>
            <p:cNvSpPr/>
            <p:nvPr/>
          </p:nvSpPr>
          <p:spPr>
            <a:xfrm>
              <a:off x="4914130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0" name="三角形 69">
              <a:extLst>
                <a:ext uri="{FF2B5EF4-FFF2-40B4-BE49-F238E27FC236}">
                  <a16:creationId xmlns:a16="http://schemas.microsoft.com/office/drawing/2014/main" id="{0C7AF890-BEAB-2B48-87A7-99082361B183}"/>
                </a:ext>
              </a:extLst>
            </p:cNvPr>
            <p:cNvSpPr/>
            <p:nvPr/>
          </p:nvSpPr>
          <p:spPr>
            <a:xfrm>
              <a:off x="6121607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1" name="三角形 70">
              <a:extLst>
                <a:ext uri="{FF2B5EF4-FFF2-40B4-BE49-F238E27FC236}">
                  <a16:creationId xmlns:a16="http://schemas.microsoft.com/office/drawing/2014/main" id="{90E5BFB0-B4CC-174C-AB01-11C575A03A9A}"/>
                </a:ext>
              </a:extLst>
            </p:cNvPr>
            <p:cNvSpPr/>
            <p:nvPr/>
          </p:nvSpPr>
          <p:spPr>
            <a:xfrm>
              <a:off x="1315146" y="4246536"/>
              <a:ext cx="425290" cy="52855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4E1F4993-79D8-4F4F-9A95-DF17C55F26A5}"/>
              </a:ext>
            </a:extLst>
          </p:cNvPr>
          <p:cNvGrpSpPr/>
          <p:nvPr/>
        </p:nvGrpSpPr>
        <p:grpSpPr>
          <a:xfrm>
            <a:off x="1929229" y="2238608"/>
            <a:ext cx="5176493" cy="459876"/>
            <a:chOff x="1929229" y="3759655"/>
            <a:chExt cx="5176493" cy="459876"/>
          </a:xfrm>
        </p:grpSpPr>
        <p:sp>
          <p:nvSpPr>
            <p:cNvPr id="73" name="三角形 72">
              <a:extLst>
                <a:ext uri="{FF2B5EF4-FFF2-40B4-BE49-F238E27FC236}">
                  <a16:creationId xmlns:a16="http://schemas.microsoft.com/office/drawing/2014/main" id="{6C6500C5-E071-174D-9C04-89FB7B8DA01F}"/>
                </a:ext>
              </a:extLst>
            </p:cNvPr>
            <p:cNvSpPr/>
            <p:nvPr/>
          </p:nvSpPr>
          <p:spPr>
            <a:xfrm flipV="1">
              <a:off x="1929229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4" name="三角形 73">
              <a:extLst>
                <a:ext uri="{FF2B5EF4-FFF2-40B4-BE49-F238E27FC236}">
                  <a16:creationId xmlns:a16="http://schemas.microsoft.com/office/drawing/2014/main" id="{07D6E493-C700-0244-A692-1945048B3DAF}"/>
                </a:ext>
              </a:extLst>
            </p:cNvPr>
            <p:cNvSpPr/>
            <p:nvPr/>
          </p:nvSpPr>
          <p:spPr>
            <a:xfrm flipV="1">
              <a:off x="3136706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5" name="三角形 74">
              <a:extLst>
                <a:ext uri="{FF2B5EF4-FFF2-40B4-BE49-F238E27FC236}">
                  <a16:creationId xmlns:a16="http://schemas.microsoft.com/office/drawing/2014/main" id="{C5135654-BCC8-BC44-B326-9E375DF653D6}"/>
                </a:ext>
              </a:extLst>
            </p:cNvPr>
            <p:cNvSpPr/>
            <p:nvPr/>
          </p:nvSpPr>
          <p:spPr>
            <a:xfrm flipV="1">
              <a:off x="4332460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6" name="三角形 75">
              <a:extLst>
                <a:ext uri="{FF2B5EF4-FFF2-40B4-BE49-F238E27FC236}">
                  <a16:creationId xmlns:a16="http://schemas.microsoft.com/office/drawing/2014/main" id="{53AF71FF-7484-FD48-8D99-D06FD9997921}"/>
                </a:ext>
              </a:extLst>
            </p:cNvPr>
            <p:cNvSpPr/>
            <p:nvPr/>
          </p:nvSpPr>
          <p:spPr>
            <a:xfrm flipV="1">
              <a:off x="5528215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7" name="三角形 76">
              <a:extLst>
                <a:ext uri="{FF2B5EF4-FFF2-40B4-BE49-F238E27FC236}">
                  <a16:creationId xmlns:a16="http://schemas.microsoft.com/office/drawing/2014/main" id="{0B4DAD9C-9C05-EC4A-B4ED-A819807AD23D}"/>
                </a:ext>
              </a:extLst>
            </p:cNvPr>
            <p:cNvSpPr/>
            <p:nvPr/>
          </p:nvSpPr>
          <p:spPr>
            <a:xfrm flipV="1">
              <a:off x="6735693" y="3759655"/>
              <a:ext cx="370029" cy="45987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9E1972-4B08-4DD0-A2DC-9F5C1127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049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Yee’s grids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1722" y="1825625"/>
            <a:ext cx="5207758" cy="462976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Spatially sampling the continue world into lots of grids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Store the electric and magnetic field data at integer and half respectively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67534" y="646003"/>
            <a:ext cx="6207615" cy="1455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ACF7ACC-AE24-D043-9048-608AC549D15F}"/>
              </a:ext>
            </a:extLst>
          </p:cNvPr>
          <p:cNvGrpSpPr/>
          <p:nvPr/>
        </p:nvGrpSpPr>
        <p:grpSpPr>
          <a:xfrm>
            <a:off x="697168" y="4507513"/>
            <a:ext cx="2608433" cy="2110602"/>
            <a:chOff x="697168" y="4344789"/>
            <a:chExt cx="2608433" cy="2110602"/>
          </a:xfrm>
        </p:grpSpPr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0CCBDD39-2304-134F-89D1-BF7058A16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4731" y="5151441"/>
              <a:ext cx="1263580" cy="902062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0F58D977-046D-1C44-9721-4C8FE8C8C2C9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30" y="6063231"/>
              <a:ext cx="1797541" cy="0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53F492B8-D984-D745-8CC9-A664CF9AF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2552" y="5151441"/>
              <a:ext cx="1252054" cy="902062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872BA8A3-D7B4-FB40-95AF-6C8D63D05C8A}"/>
                </a:ext>
              </a:extLst>
            </p:cNvPr>
            <p:cNvCxnSpPr>
              <a:cxnSpLocks/>
            </p:cNvCxnSpPr>
            <p:nvPr/>
          </p:nvCxnSpPr>
          <p:spPr>
            <a:xfrm>
              <a:off x="1252551" y="6104051"/>
              <a:ext cx="1719720" cy="0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F3ED3808-43B2-0742-A534-F5D6669C96E9}"/>
                </a:ext>
              </a:extLst>
            </p:cNvPr>
            <p:cNvSpPr txBox="1"/>
            <p:nvPr/>
          </p:nvSpPr>
          <p:spPr>
            <a:xfrm>
              <a:off x="2818134" y="5705643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Ex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694822A-44B9-E148-93FD-6F26A14D55B6}"/>
                </a:ext>
              </a:extLst>
            </p:cNvPr>
            <p:cNvSpPr txBox="1"/>
            <p:nvPr/>
          </p:nvSpPr>
          <p:spPr>
            <a:xfrm rot="19305970">
              <a:off x="2123146" y="4761700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Ey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2CDB1C3B-7259-2A44-A64F-ECE127A6FFA1}"/>
                </a:ext>
              </a:extLst>
            </p:cNvPr>
            <p:cNvSpPr/>
            <p:nvPr/>
          </p:nvSpPr>
          <p:spPr>
            <a:xfrm>
              <a:off x="1041740" y="5829765"/>
              <a:ext cx="369332" cy="3693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F75283B-C21D-F441-A384-04A40C3DA812}"/>
                </a:ext>
              </a:extLst>
            </p:cNvPr>
            <p:cNvSpPr txBox="1"/>
            <p:nvPr/>
          </p:nvSpPr>
          <p:spPr>
            <a:xfrm>
              <a:off x="697168" y="4344789"/>
              <a:ext cx="4539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Ez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3B18A57-4484-2D47-B410-12BFB385AE28}"/>
                </a:ext>
              </a:extLst>
            </p:cNvPr>
            <p:cNvSpPr txBox="1"/>
            <p:nvPr/>
          </p:nvSpPr>
          <p:spPr>
            <a:xfrm>
              <a:off x="2825983" y="6086059"/>
              <a:ext cx="4796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Hx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F53D67B1-1CCE-9943-8337-E3AA2C6B9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4730" y="4558578"/>
              <a:ext cx="0" cy="1340697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FECF478D-9806-0B47-8EF5-A59AB191B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2551" y="4558578"/>
              <a:ext cx="0" cy="1340697"/>
            </a:xfrm>
            <a:prstGeom prst="straightConnector1">
              <a:avLst/>
            </a:prstGeom>
            <a:ln w="762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F386FC9-E65B-C54A-8424-293A82282006}"/>
                </a:ext>
              </a:extLst>
            </p:cNvPr>
            <p:cNvSpPr txBox="1"/>
            <p:nvPr/>
          </p:nvSpPr>
          <p:spPr>
            <a:xfrm rot="19305970">
              <a:off x="2425802" y="5041044"/>
              <a:ext cx="4796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Hy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2462737-7D6F-A746-B144-AA6E9340FC1A}"/>
                </a:ext>
              </a:extLst>
            </p:cNvPr>
            <p:cNvSpPr txBox="1"/>
            <p:nvPr/>
          </p:nvSpPr>
          <p:spPr>
            <a:xfrm>
              <a:off x="1286717" y="4355346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Hz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C53C6622-6456-3D4D-AE8D-39F4AEA22E5E}"/>
              </a:ext>
            </a:extLst>
          </p:cNvPr>
          <p:cNvGrpSpPr/>
          <p:nvPr/>
        </p:nvGrpSpPr>
        <p:grpSpPr>
          <a:xfrm>
            <a:off x="5909480" y="2110776"/>
            <a:ext cx="5696130" cy="3985657"/>
            <a:chOff x="5909480" y="2110776"/>
            <a:chExt cx="5696130" cy="3985657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F80F091-A29E-7A44-BD55-500E8F43B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9480" y="2110776"/>
              <a:ext cx="5696130" cy="3964199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5D50A92-7E53-E947-852C-AB74B2B93EFA}"/>
                </a:ext>
              </a:extLst>
            </p:cNvPr>
            <p:cNvSpPr/>
            <p:nvPr/>
          </p:nvSpPr>
          <p:spPr>
            <a:xfrm>
              <a:off x="8596912" y="2468825"/>
              <a:ext cx="632108" cy="441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62E44A2-43B6-9E45-ABCD-064895083FAA}"/>
                </a:ext>
              </a:extLst>
            </p:cNvPr>
            <p:cNvSpPr/>
            <p:nvPr/>
          </p:nvSpPr>
          <p:spPr>
            <a:xfrm>
              <a:off x="9497455" y="3951261"/>
              <a:ext cx="632108" cy="441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8FB67E6-DB15-7044-A928-4B2E5545490F}"/>
                </a:ext>
              </a:extLst>
            </p:cNvPr>
            <p:cNvSpPr/>
            <p:nvPr/>
          </p:nvSpPr>
          <p:spPr>
            <a:xfrm>
              <a:off x="9829965" y="5004207"/>
              <a:ext cx="632108" cy="441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44F4A90-3CEF-6741-9F7D-1FBB843BD8A3}"/>
                </a:ext>
              </a:extLst>
            </p:cNvPr>
            <p:cNvSpPr/>
            <p:nvPr/>
          </p:nvSpPr>
          <p:spPr>
            <a:xfrm>
              <a:off x="7405420" y="5655370"/>
              <a:ext cx="632108" cy="441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4434645-E68A-4B43-8BAC-32EC651E3A94}"/>
                </a:ext>
              </a:extLst>
            </p:cNvPr>
            <p:cNvSpPr/>
            <p:nvPr/>
          </p:nvSpPr>
          <p:spPr>
            <a:xfrm>
              <a:off x="5950693" y="4117515"/>
              <a:ext cx="632108" cy="441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71C5CC5-1A41-D64F-967A-3B03D40687CD}"/>
                </a:ext>
              </a:extLst>
            </p:cNvPr>
            <p:cNvSpPr/>
            <p:nvPr/>
          </p:nvSpPr>
          <p:spPr>
            <a:xfrm>
              <a:off x="7294584" y="4228352"/>
              <a:ext cx="632108" cy="441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9D3B352A-3F7F-7E4C-BDF0-65E3A61CDDE7}"/>
              </a:ext>
            </a:extLst>
          </p:cNvPr>
          <p:cNvSpPr txBox="1"/>
          <p:nvPr/>
        </p:nvSpPr>
        <p:spPr>
          <a:xfrm>
            <a:off x="7771341" y="5529943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Ex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338CFC3-A54B-CA4F-8F21-E52BB50EDA36}"/>
              </a:ext>
            </a:extLst>
          </p:cNvPr>
          <p:cNvSpPr txBox="1"/>
          <p:nvPr/>
        </p:nvSpPr>
        <p:spPr>
          <a:xfrm rot="19546939">
            <a:off x="7078804" y="4711278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Ey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4AE2E68-464C-B249-A6AE-987258B4445D}"/>
              </a:ext>
            </a:extLst>
          </p:cNvPr>
          <p:cNvSpPr txBox="1"/>
          <p:nvPr/>
        </p:nvSpPr>
        <p:spPr>
          <a:xfrm>
            <a:off x="6212621" y="4012523"/>
            <a:ext cx="4539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Ez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287E8BA-9587-6E41-9B1C-22C46A72D48E}"/>
              </a:ext>
            </a:extLst>
          </p:cNvPr>
          <p:cNvSpPr txBox="1"/>
          <p:nvPr/>
        </p:nvSpPr>
        <p:spPr>
          <a:xfrm>
            <a:off x="6939175" y="3695991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Hx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3686960-4DCF-5A44-801F-08162DCDC21E}"/>
              </a:ext>
            </a:extLst>
          </p:cNvPr>
          <p:cNvSpPr txBox="1"/>
          <p:nvPr/>
        </p:nvSpPr>
        <p:spPr>
          <a:xfrm rot="19302903">
            <a:off x="7569074" y="4206336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Hy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19ABB39-A2FE-714C-92F2-743B17399121}"/>
              </a:ext>
            </a:extLst>
          </p:cNvPr>
          <p:cNvSpPr txBox="1"/>
          <p:nvPr/>
        </p:nvSpPr>
        <p:spPr>
          <a:xfrm>
            <a:off x="8336656" y="4997808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Hz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16F6E4CA-422E-684C-9929-3234CA96D238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6685410" y="3880657"/>
            <a:ext cx="733383" cy="43738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622C6F5C-419E-7D47-8BB2-96012FA73A6B}"/>
              </a:ext>
            </a:extLst>
          </p:cNvPr>
          <p:cNvCxnSpPr>
            <a:cxnSpLocks/>
          </p:cNvCxnSpPr>
          <p:nvPr/>
        </p:nvCxnSpPr>
        <p:spPr>
          <a:xfrm>
            <a:off x="6716326" y="4304784"/>
            <a:ext cx="1193342" cy="187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60B30D58-F6C1-C04A-BAC8-855F925E45D5}"/>
              </a:ext>
            </a:extLst>
          </p:cNvPr>
          <p:cNvCxnSpPr>
            <a:cxnSpLocks/>
          </p:cNvCxnSpPr>
          <p:nvPr/>
        </p:nvCxnSpPr>
        <p:spPr>
          <a:xfrm>
            <a:off x="7433925" y="5058790"/>
            <a:ext cx="11416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36B3E678-7239-FC4D-9FF4-DF3CA6DF86C3}"/>
              </a:ext>
            </a:extLst>
          </p:cNvPr>
          <p:cNvCxnSpPr>
            <a:cxnSpLocks/>
          </p:cNvCxnSpPr>
          <p:nvPr/>
        </p:nvCxnSpPr>
        <p:spPr>
          <a:xfrm flipV="1">
            <a:off x="7906146" y="4295147"/>
            <a:ext cx="0" cy="12240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86F03E93-2E10-564D-AEF2-78AEBD4F8A7A}"/>
              </a:ext>
            </a:extLst>
          </p:cNvPr>
          <p:cNvCxnSpPr>
            <a:cxnSpLocks/>
          </p:cNvCxnSpPr>
          <p:nvPr/>
        </p:nvCxnSpPr>
        <p:spPr>
          <a:xfrm flipV="1">
            <a:off x="7355368" y="3908289"/>
            <a:ext cx="0" cy="119844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583C6E39-0F3E-2E45-92F8-ED9BA7765622}"/>
              </a:ext>
            </a:extLst>
          </p:cNvPr>
          <p:cNvCxnSpPr>
            <a:cxnSpLocks/>
          </p:cNvCxnSpPr>
          <p:nvPr/>
        </p:nvCxnSpPr>
        <p:spPr>
          <a:xfrm flipV="1">
            <a:off x="7909883" y="5069801"/>
            <a:ext cx="647383" cy="43417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3A6BF7FB-EA5E-8C4A-9C04-331E44913CFA}"/>
              </a:ext>
            </a:extLst>
          </p:cNvPr>
          <p:cNvCxnSpPr/>
          <p:nvPr/>
        </p:nvCxnSpPr>
        <p:spPr>
          <a:xfrm>
            <a:off x="6698570" y="4228352"/>
            <a:ext cx="0" cy="456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A789C6C0-BD6C-034A-8057-F4FA2F5F05CB}"/>
              </a:ext>
            </a:extLst>
          </p:cNvPr>
          <p:cNvCxnSpPr>
            <a:cxnSpLocks/>
          </p:cNvCxnSpPr>
          <p:nvPr/>
        </p:nvCxnSpPr>
        <p:spPr>
          <a:xfrm flipH="1">
            <a:off x="7052101" y="5009587"/>
            <a:ext cx="427704" cy="2772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3020FC41-1193-4B4B-B264-86475851C698}"/>
              </a:ext>
            </a:extLst>
          </p:cNvPr>
          <p:cNvCxnSpPr>
            <a:cxnSpLocks/>
          </p:cNvCxnSpPr>
          <p:nvPr/>
        </p:nvCxnSpPr>
        <p:spPr>
          <a:xfrm>
            <a:off x="7565955" y="5526780"/>
            <a:ext cx="387846" cy="1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8139DF-3082-428A-B8F0-68DC66D3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6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971565"/>
            <a:ext cx="10515600" cy="3678608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This lecture started with 1-D wave simulation by Wave equation and used Taylor’s series to approximate the partial differential terms.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With magic time-step, we can ignore the error made by approximation.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Based on Maxwell’s equations and FDTD, we can simulate electromagnetic wave.</a:t>
            </a:r>
          </a:p>
          <a:p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1058" y="646002"/>
            <a:ext cx="6344092" cy="1728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5822C0-C902-418F-BB30-6A9DB89E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761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HW W2Q1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1058" y="646002"/>
            <a:ext cx="6344092" cy="1728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B8096E-BEE9-5D47-8A5E-AD2F96390152}"/>
              </a:ext>
            </a:extLst>
          </p:cNvPr>
          <p:cNvSpPr txBox="1"/>
          <p:nvPr/>
        </p:nvSpPr>
        <p:spPr>
          <a:xfrm>
            <a:off x="871427" y="2057400"/>
            <a:ext cx="9794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根據</a:t>
            </a: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A_FDTD1dsimple.m</a:t>
            </a:r>
            <a:r>
              <a:rPr kumimoji="1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做出</a:t>
            </a:r>
            <a:r>
              <a:rPr kumimoji="1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1D</a:t>
            </a:r>
            <a:r>
              <a:rPr kumimoji="1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FDTD</a:t>
            </a: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的架構</a:t>
            </a:r>
            <a:endParaRPr kumimoji="1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3342496-C66B-D842-B2B9-5E0CB9296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427" y="2765286"/>
                <a:ext cx="10515600" cy="25461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𝐸𝑥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kumimoji="0" lang="en-US" altLang="zh-TW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num>
                      <m:den>
                        <m:r>
                          <a:rPr kumimoji="0" lang="zh-TW" alt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  <m:r>
                          <a:rPr kumimoji="0" lang="zh-TW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𝐻𝑦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  <m:r>
                          <a:rPr lang="zh-TW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zh-TW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𝐻𝑦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𝐸𝑥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bSup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f>
                      <m:f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num>
                      <m:den>
                        <m:r>
                          <a:rPr kumimoji="0" lang="zh-TW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kumimoji="0" lang="zh-TW" alt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𝐸𝑥</m:t>
                                </m:r>
                              </m:e>
                            </m:d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zh-TW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d>
                              <m:d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𝐸𝑥</m:t>
                                </m:r>
                              </m:e>
                            </m:d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kumimoji="0" lang="en-US" altLang="zh-TW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+</m:t>
                    </m:r>
                    <m:sSubSup>
                      <m:sSubSup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𝐻𝑦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b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83342496-C66B-D842-B2B9-5E0CB9296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7" y="2765286"/>
                <a:ext cx="10515600" cy="2546102"/>
              </a:xfrm>
              <a:prstGeom prst="rect">
                <a:avLst/>
              </a:prstGeom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弧形向左鍵 9">
            <a:extLst>
              <a:ext uri="{FF2B5EF4-FFF2-40B4-BE49-F238E27FC236}">
                <a16:creationId xmlns:a16="http://schemas.microsoft.com/office/drawing/2014/main" id="{B96764A0-24AA-9B44-A60C-4FF1481D1593}"/>
              </a:ext>
            </a:extLst>
          </p:cNvPr>
          <p:cNvSpPr/>
          <p:nvPr/>
        </p:nvSpPr>
        <p:spPr>
          <a:xfrm rot="881987">
            <a:off x="10148484" y="-930148"/>
            <a:ext cx="749808" cy="49095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弧形向左鍵 10">
            <a:extLst>
              <a:ext uri="{FF2B5EF4-FFF2-40B4-BE49-F238E27FC236}">
                <a16:creationId xmlns:a16="http://schemas.microsoft.com/office/drawing/2014/main" id="{6C6BDB4C-A0DE-B847-9CB8-767BEF2F5729}"/>
              </a:ext>
            </a:extLst>
          </p:cNvPr>
          <p:cNvSpPr/>
          <p:nvPr/>
        </p:nvSpPr>
        <p:spPr>
          <a:xfrm rot="830905">
            <a:off x="10144894" y="-627278"/>
            <a:ext cx="749808" cy="4714161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4DA92D4-C6AA-EF4D-9819-A939A06BBF56}"/>
                  </a:ext>
                </a:extLst>
              </p:cNvPr>
              <p:cNvSpPr/>
              <p:nvPr/>
            </p:nvSpPr>
            <p:spPr>
              <a:xfrm>
                <a:off x="9120341" y="4871700"/>
                <a:ext cx="25104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:</m:t>
                          </m:r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TW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𝒊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𝒐</m:t>
                          </m:r>
                        </m:sub>
                      </m:sSub>
                      <m:r>
                        <a:rPr kumimoji="0" lang="en-US" altLang="zh-TW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4472C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4DA92D4-C6AA-EF4D-9819-A939A06BB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41" y="4871700"/>
                <a:ext cx="2510495" cy="461665"/>
              </a:xfrm>
              <a:prstGeom prst="rect">
                <a:avLst/>
              </a:prstGeom>
              <a:blipFill>
                <a:blip r:embed="rId6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2797073-0030-E242-B92C-3E2E52A094C8}"/>
                  </a:ext>
                </a:extLst>
              </p:cNvPr>
              <p:cNvSpPr/>
              <p:nvPr/>
            </p:nvSpPr>
            <p:spPr>
              <a:xfrm>
                <a:off x="9120341" y="4296135"/>
                <a:ext cx="2613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𝑯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:</m:t>
                          </m:r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sub>
                      </m:sSub>
                      <m:r>
                        <a:rPr kumimoji="0" lang="en-US" altLang="zh-TW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𝒏</m:t>
                          </m:r>
                        </m:e>
                        <m:sub>
                          <m:r>
                            <a:rPr kumimoji="0" lang="en-US" altLang="zh-TW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AD47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𝒐</m:t>
                          </m:r>
                        </m:sub>
                      </m:sSub>
                      <m:r>
                        <a:rPr kumimoji="0" lang="en-US" altLang="zh-TW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𝟏</m:t>
                      </m:r>
                      <m:r>
                        <a:rPr kumimoji="0" lang="en-US" altLang="zh-TW" sz="2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altLang="zh-TW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AD4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2797073-0030-E242-B92C-3E2E52A09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41" y="4296135"/>
                <a:ext cx="2613087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51C0EC-0D7B-4A29-A9E6-426E5CA3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493252-EADF-447C-91AA-D426723FF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351" y="5070030"/>
            <a:ext cx="4377250" cy="10193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AFFB0A-F5F0-4AE6-A4DD-621F403F8D02}"/>
              </a:ext>
            </a:extLst>
          </p:cNvPr>
          <p:cNvSpPr/>
          <p:nvPr/>
        </p:nvSpPr>
        <p:spPr>
          <a:xfrm>
            <a:off x="1178351" y="4871700"/>
            <a:ext cx="4525006" cy="141597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529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HW W2Q1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1058" y="646002"/>
            <a:ext cx="6344092" cy="1728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77023D-9E17-7541-94E3-FF755987C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96" y="4018247"/>
            <a:ext cx="3786337" cy="28397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552EB32-FF18-EC4F-AEA4-F1CD39E033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96" y="1254777"/>
            <a:ext cx="3786337" cy="28397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90F120-EE6F-7A46-9887-4D2D6B1A28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82" y="1254776"/>
            <a:ext cx="3786337" cy="283975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3EDC777-F6AE-8740-BF42-8C7E24814A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82" y="4018246"/>
            <a:ext cx="3786337" cy="283975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8370FC8-54B2-AB4A-BFA0-3BF8595838AE}"/>
              </a:ext>
            </a:extLst>
          </p:cNvPr>
          <p:cNvSpPr txBox="1"/>
          <p:nvPr/>
        </p:nvSpPr>
        <p:spPr>
          <a:xfrm>
            <a:off x="433137" y="2454442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電場向右傳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18D004-4A10-904E-AA35-81DD787F75E3}"/>
              </a:ext>
            </a:extLst>
          </p:cNvPr>
          <p:cNvSpPr txBox="1"/>
          <p:nvPr/>
        </p:nvSpPr>
        <p:spPr>
          <a:xfrm>
            <a:off x="433137" y="5197642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電場向左傳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2F0F50-AC21-2C43-B288-FE798B61044B}"/>
              </a:ext>
            </a:extLst>
          </p:cNvPr>
          <p:cNvSpPr txBox="1"/>
          <p:nvPr/>
        </p:nvSpPr>
        <p:spPr>
          <a:xfrm>
            <a:off x="9861090" y="2454442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3.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電場向兩邊擴散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4D60E63-8EB1-BA47-8EED-76F71CD2A692}"/>
              </a:ext>
            </a:extLst>
          </p:cNvPr>
          <p:cNvSpPr txBox="1"/>
          <p:nvPr/>
        </p:nvSpPr>
        <p:spPr>
          <a:xfrm>
            <a:off x="9861090" y="5197642"/>
            <a:ext cx="2489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4.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電場由中間升起後，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	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向兩旁擴散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24DC85C-04B8-E246-95DD-D656613E019E}"/>
              </a:ext>
            </a:extLst>
          </p:cNvPr>
          <p:cNvSpPr txBox="1"/>
          <p:nvPr/>
        </p:nvSpPr>
        <p:spPr>
          <a:xfrm>
            <a:off x="3454562" y="3418081"/>
            <a:ext cx="480131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注意：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/>
            </a:r>
            <a:b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時間、長度、比例不是很重要，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/>
            </a:r>
            <a:b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重點是功能要到。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也請一併秀出磁場（轉換到跟電場同一比例）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3AF452-04EA-4ABF-8183-60EC511B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285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HW W2Q1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1058" y="646002"/>
            <a:ext cx="6344092" cy="1728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21E3CB-35EC-F74B-8ED5-F27E1EE6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0" y="1489234"/>
            <a:ext cx="5852160" cy="438912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A61C4BE-8E3E-224E-A1E3-8AEECFF619CD}"/>
              </a:ext>
            </a:extLst>
          </p:cNvPr>
          <p:cNvSpPr txBox="1"/>
          <p:nvPr/>
        </p:nvSpPr>
        <p:spPr>
          <a:xfrm>
            <a:off x="3427871" y="2922746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5.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形成駐波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4AA6CD-15D3-2549-A5F4-7D183368EFCE}"/>
              </a:ext>
            </a:extLst>
          </p:cNvPr>
          <p:cNvSpPr txBox="1"/>
          <p:nvPr/>
        </p:nvSpPr>
        <p:spPr>
          <a:xfrm>
            <a:off x="315832" y="3418081"/>
            <a:ext cx="480131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注意：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/>
            </a:r>
            <a:b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時間、長度、比例不是很重要，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/>
            </a:r>
            <a:b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重點是功能要到。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也請一併秀出磁場（轉換到跟電場同一比例）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589221-4ADC-4127-9E5F-FEDAAC58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405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HW W2Q1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1058" y="646002"/>
            <a:ext cx="6344092" cy="1728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A61C4BE-8E3E-224E-A1E3-8AEECFF619CD}"/>
              </a:ext>
            </a:extLst>
          </p:cNvPr>
          <p:cNvSpPr txBox="1"/>
          <p:nvPr/>
        </p:nvSpPr>
        <p:spPr>
          <a:xfrm>
            <a:off x="3427871" y="2922746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6.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形成反射</a:t>
            </a: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FA2D84-B7D0-E14F-BAAE-025558DC8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1495078"/>
            <a:ext cx="5898091" cy="4423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0DF5D2F-2303-A340-A7F4-6CA0824569A6}"/>
                  </a:ext>
                </a:extLst>
              </p:cNvPr>
              <p:cNvSpPr txBox="1"/>
              <p:nvPr/>
            </p:nvSpPr>
            <p:spPr>
              <a:xfrm>
                <a:off x="7346628" y="1886136"/>
                <a:ext cx="71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𝜀</m:t>
                        </m:r>
                      </m:e>
                      <m:sub>
                        <m:r>
                          <a:rPr kumimoji="1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TW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𝜀</m:t>
                        </m:r>
                      </m:e>
                      <m:sub>
                        <m:r>
                          <a:rPr kumimoji="1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0DF5D2F-2303-A340-A7F4-6CA082456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628" y="1886136"/>
                <a:ext cx="712952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1CB885D-EA21-294C-ABD9-8B2342F94288}"/>
                  </a:ext>
                </a:extLst>
              </p:cNvPr>
              <p:cNvSpPr txBox="1"/>
              <p:nvPr/>
            </p:nvSpPr>
            <p:spPr>
              <a:xfrm>
                <a:off x="6149874" y="1886136"/>
                <a:ext cx="1061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𝜀</m:t>
                        </m:r>
                      </m:e>
                      <m:sub>
                        <m:r>
                          <a:rPr kumimoji="1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2∗</m:t>
                        </m:r>
                        <m:r>
                          <a:rPr kumimoji="1" lang="en-US" altLang="zh-TW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𝜀</m:t>
                        </m:r>
                      </m:e>
                      <m:sub>
                        <m:r>
                          <a:rPr kumimoji="1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1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1CB885D-EA21-294C-ABD9-8B2342F94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74" y="1886136"/>
                <a:ext cx="1061316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B20D66FF-8E8A-0842-BD62-55FE2FF41908}"/>
              </a:ext>
            </a:extLst>
          </p:cNvPr>
          <p:cNvSpPr txBox="1"/>
          <p:nvPr/>
        </p:nvSpPr>
        <p:spPr>
          <a:xfrm>
            <a:off x="315832" y="3418081"/>
            <a:ext cx="480131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注意：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/>
            </a:r>
            <a:b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時間、長度、比例不是很重要，</a:t>
            </a: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/>
            </a:r>
            <a:b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</a:b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重點是功能要到。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也請一併秀出磁場（轉換到跟電場同一比例）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82810E-5C72-4461-93BC-92C656C0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13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542" y="2290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panose="020B0604020202020204" pitchFamily="34" charset="0"/>
                <a:cs typeface="Arial" panose="020B0604020202020204" pitchFamily="34" charset="0"/>
              </a:rPr>
              <a:t>Continuous to discrete</a:t>
            </a:r>
            <a:endParaRPr lang="zh-TW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BF7EADF-6011-F646-AEE1-C15CF62F1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" y="1554630"/>
            <a:ext cx="6682317" cy="5011738"/>
          </a:xfrm>
        </p:spPr>
      </p:pic>
      <p:sp>
        <p:nvSpPr>
          <p:cNvPr id="4" name="矩形 3"/>
          <p:cNvSpPr/>
          <p:nvPr/>
        </p:nvSpPr>
        <p:spPr>
          <a:xfrm>
            <a:off x="7055893" y="646003"/>
            <a:ext cx="3819256" cy="1455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1894B8-1D9F-0341-B632-A990CA9FC754}"/>
              </a:ext>
            </a:extLst>
          </p:cNvPr>
          <p:cNvSpPr/>
          <p:nvPr/>
        </p:nvSpPr>
        <p:spPr>
          <a:xfrm>
            <a:off x="7748168" y="1914307"/>
            <a:ext cx="3536224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Finite Difference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E8B5F3B-154C-E045-87F1-BE561E696EAF}"/>
                  </a:ext>
                </a:extLst>
              </p:cNvPr>
              <p:cNvSpPr/>
              <p:nvPr/>
            </p:nvSpPr>
            <p:spPr>
              <a:xfrm>
                <a:off x="7166456" y="2714507"/>
                <a:ext cx="4699647" cy="687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mr-IN" altLang="zh-TW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US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kumimoji="0" lang="en-US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en-US" altLang="zh-TW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cs typeface="Arial" panose="020B0604020202020204" pitchFamily="34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0" lang="mr-IN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a:rPr kumimoji="0" lang="mr-IN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𝒍𝒊𝒎</m:t>
                              </m:r>
                            </m:e>
                            <m:lim>
                              <m:r>
                                <a:rPr kumimoji="0" lang="mr-IN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a:rPr kumimoji="0" lang="mr-IN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𝒏</m:t>
                              </m:r>
                              <m:r>
                                <a:rPr kumimoji="0" lang="mr-IN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  <m:r>
                                <a:rPr kumimoji="0" lang="en-US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US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zh-TW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kumimoji="0" lang="en-US" altLang="zh-TW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  <m:r>
                                    <a:rPr kumimoji="0" lang="en-US" altLang="zh-TW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kumimoji="0" lang="mr-IN" altLang="zh-TW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altLang="zh-TW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kumimoji="0" lang="en-US" altLang="zh-TW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kumimoji="0" lang="en-US" altLang="zh-TW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kumimoji="0" lang="en-US" altLang="zh-TW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𝒙</m:t>
                                  </m:r>
                                  <m:r>
                                    <a:rPr kumimoji="0" lang="en-US" altLang="zh-TW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kumimoji="0" lang="mr-IN" altLang="zh-TW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∆</m:t>
                                  </m:r>
                                  <m:r>
                                    <m:rPr>
                                      <m:nor/>
                                    </m:rPr>
                                    <a:rPr kumimoji="0" lang="en-US" altLang="zh-TW" sz="20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n</m:t>
                                  </m:r>
                                </m:e>
                              </m:d>
                            </m:num>
                            <m:den>
                              <m:r>
                                <a:rPr kumimoji="0" lang="en-US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cs typeface="Arial" panose="020B0604020202020204" pitchFamily="34" charset="0"/>
                                </a:rPr>
                                <m:t>𝟐</m:t>
                              </m:r>
                              <m:r>
                                <a:rPr kumimoji="0" lang="mr-IN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r>
                                <m:rPr>
                                  <m:nor/>
                                </m:rPr>
                                <a:rPr kumimoji="0" lang="en-US" altLang="zh-TW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n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US" altLang="zh-TW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E8B5F3B-154C-E045-87F1-BE561E696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456" y="2714507"/>
                <a:ext cx="4699647" cy="687624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>
            <a:extLst>
              <a:ext uri="{FF2B5EF4-FFF2-40B4-BE49-F238E27FC236}">
                <a16:creationId xmlns:a16="http://schemas.microsoft.com/office/drawing/2014/main" id="{BD3A59BC-C12D-4C4F-9650-930C86FFA808}"/>
              </a:ext>
            </a:extLst>
          </p:cNvPr>
          <p:cNvGrpSpPr/>
          <p:nvPr/>
        </p:nvGrpSpPr>
        <p:grpSpPr>
          <a:xfrm>
            <a:off x="7748168" y="3863803"/>
            <a:ext cx="3463360" cy="2219515"/>
            <a:chOff x="7366782" y="4133088"/>
            <a:chExt cx="3463360" cy="2219515"/>
          </a:xfrm>
        </p:grpSpPr>
        <p:sp>
          <p:nvSpPr>
            <p:cNvPr id="9" name="手繪多邊形 8">
              <a:extLst>
                <a:ext uri="{FF2B5EF4-FFF2-40B4-BE49-F238E27FC236}">
                  <a16:creationId xmlns:a16="http://schemas.microsoft.com/office/drawing/2014/main" id="{307F5E7F-54B2-FB4F-A9F2-A277DC639AF2}"/>
                </a:ext>
              </a:extLst>
            </p:cNvPr>
            <p:cNvSpPr/>
            <p:nvPr/>
          </p:nvSpPr>
          <p:spPr>
            <a:xfrm>
              <a:off x="8241175" y="4373953"/>
              <a:ext cx="2095018" cy="1252313"/>
            </a:xfrm>
            <a:custGeom>
              <a:avLst/>
              <a:gdLst>
                <a:gd name="connsiteX0" fmla="*/ 0 w 2095018"/>
                <a:gd name="connsiteY0" fmla="*/ 1238491 h 1252313"/>
                <a:gd name="connsiteX1" fmla="*/ 1296365 w 2095018"/>
                <a:gd name="connsiteY1" fmla="*/ 1076446 h 1252313"/>
                <a:gd name="connsiteX2" fmla="*/ 2095018 w 2095018"/>
                <a:gd name="connsiteY2" fmla="*/ 0 h 125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018" h="1252313">
                  <a:moveTo>
                    <a:pt x="0" y="1238491"/>
                  </a:moveTo>
                  <a:cubicBezTo>
                    <a:pt x="473597" y="1260676"/>
                    <a:pt x="947195" y="1282861"/>
                    <a:pt x="1296365" y="1076446"/>
                  </a:cubicBezTo>
                  <a:cubicBezTo>
                    <a:pt x="1645535" y="870031"/>
                    <a:pt x="1870276" y="435015"/>
                    <a:pt x="209501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9D8390C6-9BAA-104A-9639-703953732A5A}"/>
                </a:ext>
              </a:extLst>
            </p:cNvPr>
            <p:cNvSpPr/>
            <p:nvPr/>
          </p:nvSpPr>
          <p:spPr>
            <a:xfrm>
              <a:off x="8633800" y="5565595"/>
              <a:ext cx="115746" cy="115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7214964-C10C-A64F-8CAB-6DE7DAF92112}"/>
                </a:ext>
              </a:extLst>
            </p:cNvPr>
            <p:cNvSpPr/>
            <p:nvPr/>
          </p:nvSpPr>
          <p:spPr>
            <a:xfrm>
              <a:off x="9944687" y="4920291"/>
              <a:ext cx="115746" cy="1157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485E554-2C85-0A4F-9B83-14ABED1A4E15}"/>
                </a:ext>
              </a:extLst>
            </p:cNvPr>
            <p:cNvSpPr/>
            <p:nvPr/>
          </p:nvSpPr>
          <p:spPr>
            <a:xfrm>
              <a:off x="7893101" y="4133088"/>
              <a:ext cx="2937041" cy="17775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2BF2FC3-62DF-CC4D-90BA-081D7B8107EA}"/>
                </a:ext>
              </a:extLst>
            </p:cNvPr>
            <p:cNvCxnSpPr/>
            <p:nvPr/>
          </p:nvCxnSpPr>
          <p:spPr>
            <a:xfrm>
              <a:off x="9361621" y="4235501"/>
              <a:ext cx="0" cy="1806854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82AA128-2915-7549-A46A-C3AB99106A5D}"/>
                </a:ext>
              </a:extLst>
            </p:cNvPr>
            <p:cNvSpPr txBox="1"/>
            <p:nvPr/>
          </p:nvSpPr>
          <p:spPr>
            <a:xfrm>
              <a:off x="9232227" y="598327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x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5B59237B-A6CE-0249-B907-09639ACE66C5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68" y="4970849"/>
              <a:ext cx="53465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470E2461-4557-9A4E-AC8D-7E6F0158140A}"/>
                </a:ext>
              </a:extLst>
            </p:cNvPr>
            <p:cNvCxnSpPr>
              <a:cxnSpLocks/>
            </p:cNvCxnSpPr>
            <p:nvPr/>
          </p:nvCxnSpPr>
          <p:spPr>
            <a:xfrm>
              <a:off x="8778806" y="5617028"/>
              <a:ext cx="53465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F043B3A5-F7EE-054F-8714-9C5C623AA69B}"/>
                    </a:ext>
                  </a:extLst>
                </p:cNvPr>
                <p:cNvSpPr txBox="1"/>
                <p:nvPr/>
              </p:nvSpPr>
              <p:spPr>
                <a:xfrm>
                  <a:off x="8833663" y="5554622"/>
                  <a:ext cx="44435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mr-IN" altLang="zh-TW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</m:oMath>
                  </a14:m>
                  <a:r>
                    <a:rPr kumimoji="1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B9BD5">
                          <a:lumMod val="75000"/>
                        </a:srgbClr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n</a:t>
                  </a:r>
                  <a:endParaRPr kumimoji="1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F043B3A5-F7EE-054F-8714-9C5C623AA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663" y="5554622"/>
                  <a:ext cx="44435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3333" r="-8333"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E1F38E30-1BFA-E44B-99ED-3E2FEE7B7AAC}"/>
                    </a:ext>
                  </a:extLst>
                </p:cNvPr>
                <p:cNvSpPr txBox="1"/>
                <p:nvPr/>
              </p:nvSpPr>
              <p:spPr>
                <a:xfrm>
                  <a:off x="9451683" y="4659219"/>
                  <a:ext cx="44435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mr-IN" altLang="zh-TW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</m:oMath>
                  </a14:m>
                  <a:r>
                    <a:rPr kumimoji="1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B9BD5">
                          <a:lumMod val="75000"/>
                        </a:srgbClr>
                      </a:solidFill>
                      <a:effectLst/>
                      <a:uLnTx/>
                      <a:uFillTx/>
                      <a:latin typeface="Calibri" panose="020F0502020204030204"/>
                      <a:ea typeface="新細明體" panose="02020500000000000000" pitchFamily="18" charset="-120"/>
                      <a:cs typeface="+mn-cs"/>
                    </a:rPr>
                    <a:t>n</a:t>
                  </a:r>
                  <a:endParaRPr kumimoji="1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E1F38E30-1BFA-E44B-99ED-3E2FEE7B7A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1683" y="4659219"/>
                  <a:ext cx="44435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6667" r="-11111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75CD827-A5E2-F940-819A-B53EC96F8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8588" y="4765429"/>
              <a:ext cx="2106779" cy="101775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1855FEA-9D7B-D94D-9973-AB622A29186C}"/>
                </a:ext>
              </a:extLst>
            </p:cNvPr>
            <p:cNvSpPr txBox="1"/>
            <p:nvPr/>
          </p:nvSpPr>
          <p:spPr>
            <a:xfrm>
              <a:off x="7366782" y="5356448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f(x)</a:t>
              </a:r>
              <a:endPara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DCD483-DE66-4CFA-BFCE-24BDD0BA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818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HW W2Q1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1058" y="646002"/>
            <a:ext cx="6344092" cy="1728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82810E-5C72-4461-93BC-92C656C0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B0D2E8-0524-4D2F-9EB2-84D989DE4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67" y="1099743"/>
            <a:ext cx="6831368" cy="512352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CEA42-5B3D-45D0-BC7B-D9D3A79856F8}"/>
              </a:ext>
            </a:extLst>
          </p:cNvPr>
          <p:cNvSpPr txBox="1"/>
          <p:nvPr/>
        </p:nvSpPr>
        <p:spPr>
          <a:xfrm>
            <a:off x="562123" y="2230345"/>
            <a:ext cx="34159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最終成果如右圖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!</a:t>
            </a:r>
            <a:endParaRPr kumimoji="1" lang="en-US" altLang="zh-TW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(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此次作業會給老師過目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延伸題 </a:t>
            </a:r>
            <a:r>
              <a:rPr kumimoji="1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觀察</a:t>
            </a:r>
            <a:r>
              <a:rPr kumimoji="1" lang="en-US" altLang="zh-TW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-Z</a:t>
            </a:r>
            <a:r>
              <a:rPr kumimoji="1" lang="zh-TW" altLang="en-US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傳遞會發現會有一個小隆起往</a:t>
            </a:r>
            <a:r>
              <a:rPr kumimoji="1" lang="en-US" altLang="zh-TW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+Z</a:t>
            </a:r>
            <a:r>
              <a:rPr kumimoji="1" lang="zh-TW" altLang="en-US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傳</a:t>
            </a:r>
            <a:r>
              <a:rPr kumimoji="1" lang="en-US" altLang="zh-TW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zh-TW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1.</a:t>
            </a:r>
            <a:r>
              <a:rPr kumimoji="1" lang="zh-TW" altLang="en-US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請量化它</a:t>
            </a:r>
            <a:endParaRPr kumimoji="1" lang="en-US" altLang="zh-TW" sz="2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zh-TW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2.</a:t>
            </a:r>
            <a:r>
              <a:rPr kumimoji="1" lang="zh-TW" altLang="en-US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你覺得為何會產生小隆起</a:t>
            </a:r>
            <a:endParaRPr kumimoji="1" lang="en-US" altLang="zh-TW" sz="2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zh-TW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3.</a:t>
            </a:r>
            <a:r>
              <a:rPr kumimoji="1" lang="zh-TW" altLang="en-US" sz="2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如何使小隆起變小或消失</a:t>
            </a:r>
            <a:endParaRPr kumimoji="1" lang="en-US" altLang="zh-TW" sz="2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-US" altLang="zh-TW" sz="2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944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Hint1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1058" y="646002"/>
            <a:ext cx="6344092" cy="1728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589221-4ADC-4127-9E5F-FEDAAC58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2FEA67-8555-45B0-9AF8-1CF5B98E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05" y="1690688"/>
            <a:ext cx="5268060" cy="31055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F6C87C-96ED-422E-827F-1ADFC9AA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89" y="1284381"/>
            <a:ext cx="5575635" cy="3105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9974AAB-6738-4851-AA14-A905427BF694}"/>
                  </a:ext>
                </a:extLst>
              </p:cNvPr>
              <p:cNvSpPr txBox="1"/>
              <p:nvPr/>
            </p:nvSpPr>
            <p:spPr>
              <a:xfrm>
                <a:off x="8711582" y="2906293"/>
                <a:ext cx="3144918" cy="522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𝐺𝑎𝑢𝑠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⁡[−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dirty="0"/>
                  <a:t>]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9974AAB-6738-4851-AA14-A905427BF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582" y="2906293"/>
                <a:ext cx="3144918" cy="522707"/>
              </a:xfrm>
              <a:prstGeom prst="rect">
                <a:avLst/>
              </a:prstGeom>
              <a:blipFill>
                <a:blip r:embed="rId6"/>
                <a:stretch>
                  <a:fillRect r="-194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4CD6A1C-F3F1-4147-84C7-7480730FF9B3}"/>
                  </a:ext>
                </a:extLst>
              </p:cNvPr>
              <p:cNvSpPr txBox="1"/>
              <p:nvPr/>
            </p:nvSpPr>
            <p:spPr>
              <a:xfrm>
                <a:off x="6630343" y="4972748"/>
                <a:ext cx="1569660" cy="911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電磁波關係式</a:t>
                </a:r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4CD6A1C-F3F1-4147-84C7-7480730F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343" y="4972748"/>
                <a:ext cx="1569660" cy="911788"/>
              </a:xfrm>
              <a:prstGeom prst="rect">
                <a:avLst/>
              </a:prstGeom>
              <a:blipFill>
                <a:blip r:embed="rId7"/>
                <a:stretch>
                  <a:fillRect l="-3502" t="-4027" r="-3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16F40DCD-6F85-4255-85A3-E6E73714EAED}"/>
              </a:ext>
            </a:extLst>
          </p:cNvPr>
          <p:cNvSpPr txBox="1"/>
          <p:nvPr/>
        </p:nvSpPr>
        <p:spPr>
          <a:xfrm>
            <a:off x="5982879" y="136879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CB267C-EBFE-4CF9-AAFC-BD4FFD22F992}"/>
              </a:ext>
            </a:extLst>
          </p:cNvPr>
          <p:cNvSpPr txBox="1"/>
          <p:nvPr/>
        </p:nvSpPr>
        <p:spPr>
          <a:xfrm>
            <a:off x="5982879" y="467081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938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Hint2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1058" y="646002"/>
            <a:ext cx="6344092" cy="17286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589221-4ADC-4127-9E5F-FEDAAC58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EE8038-598E-428E-A615-A9FFA498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8" y="1800337"/>
            <a:ext cx="664937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3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89648"/>
            <a:ext cx="10515600" cy="408385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Taflove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Computational Electrodynamics: The Finite-Difference Time-Domain Method.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  Norwood, MA: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Artech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House, (1995)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https://ir.nctu.edu.tw/bitstream/11536/70135/5/356905.pdf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http://www.cavelab.cs.tsukuba.ac.jp/nsfdtd/theory/beginner_04.html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https://www.mathworks.com/matlabcentral/fileexchange/34996-program15-1d-fdtd-with-mur-s-absorbing-boundary-condition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53888" y="646002"/>
            <a:ext cx="6221262" cy="1865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6D6A0E-1756-4920-BB77-830CFC72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15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4542" y="2290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panose="020B0604020202020204" pitchFamily="34" charset="0"/>
                <a:cs typeface="Arial" panose="020B0604020202020204" pitchFamily="34" charset="0"/>
              </a:rPr>
              <a:t>Order of Accuracy</a:t>
            </a:r>
            <a:endParaRPr lang="zh-TW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88525" y="1540562"/>
                <a:ext cx="10807605" cy="50103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---------------------------------</a:t>
                </a:r>
                <a14:m>
                  <m:oMath xmlns:m="http://schemas.openxmlformats.org/officeDocument/2006/math">
                    <m:r>
                      <a:rPr lang="en-US" altLang="zh-TW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𝒑𝒇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--------------------------------------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Taylor’s series expansion: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sz="2400" i="1" dirty="0" err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altLang="zh-TW" sz="2400" i="1" dirty="0" err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TW" sz="2400" i="1" dirty="0" err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zh-TW" alt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zh-TW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</m:oMath>
                  </m:oMathPara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zh-TW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zh-TW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525" y="1540562"/>
                <a:ext cx="10807605" cy="5010363"/>
              </a:xfrm>
              <a:blipFill>
                <a:blip r:embed="rId4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7055893" y="646003"/>
            <a:ext cx="3819256" cy="1455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999853-5EEF-486A-92B1-E2CDD2B4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8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19835" y="1554210"/>
                <a:ext cx="10939818" cy="494366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r>
                  <a:rPr lang="en-US" altLang="zh-TW" sz="2400" b="0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TW" sz="2400" b="0" i="1" dirty="0">
                    <a:latin typeface="Cambria Math" panose="02040503050406030204" pitchFamily="18" charset="0"/>
                  </a:rPr>
                </a:br>
                <a:r>
                  <a:rPr lang="en-US" altLang="zh-TW" sz="2400" b="0" i="1" dirty="0">
                    <a:latin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b="1" i="1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r>
                        <a:rPr lang="en-US" altLang="zh-TW" sz="2400" b="1" i="1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TW" sz="2400" b="1" i="1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2400" b="1" i="1" smtClean="0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b="1" dirty="0">
                  <a:solidFill>
                    <a:srgbClr val="03008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835" y="1554210"/>
                <a:ext cx="10939818" cy="4943665"/>
              </a:xfrm>
              <a:blipFill>
                <a:blip r:embed="rId4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05937" y="2286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panose="020B0604020202020204" pitchFamily="34" charset="0"/>
                <a:cs typeface="Arial" panose="020B0604020202020204" pitchFamily="34" charset="0"/>
              </a:rPr>
              <a:t>Order of Accuracy</a:t>
            </a:r>
            <a:endParaRPr lang="zh-TW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5710147" y="3296116"/>
            <a:ext cx="559558" cy="6277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55893" y="646003"/>
            <a:ext cx="3819256" cy="1455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b="24210"/>
          <a:stretch/>
        </p:blipFill>
        <p:spPr>
          <a:xfrm rot="321095">
            <a:off x="6055247" y="4469557"/>
            <a:ext cx="4946518" cy="163190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E1A4C9A-6C0E-45B4-AA3A-E39D0295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94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19835" y="1554210"/>
                <a:ext cx="10939818" cy="502947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)+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(4)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r>
                  <a:rPr lang="en-US" altLang="zh-TW" sz="2400" b="0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TW" sz="2400" b="0" i="1" dirty="0">
                    <a:latin typeface="Cambria Math" panose="02040503050406030204" pitchFamily="18" charset="0"/>
                  </a:rPr>
                </a:br>
                <a:r>
                  <a:rPr lang="en-US" altLang="zh-TW" sz="2400" b="0" i="1" dirty="0">
                    <a:latin typeface="Cambria Math" panose="02040503050406030204" pitchFamily="18" charset="0"/>
                  </a:rPr>
                  <a:t>				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zh-TW" sz="2400" b="0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TW" sz="2400" b="0" i="1" dirty="0">
                    <a:latin typeface="Cambria Math" panose="02040503050406030204" pitchFamily="18" charset="0"/>
                  </a:rPr>
                </a:br>
                <a:r>
                  <a:rPr lang="en-US" altLang="zh-TW" sz="2400" b="0" i="1" dirty="0">
                    <a:latin typeface="Cambria Math" panose="02040503050406030204" pitchFamily="18" charset="0"/>
                  </a:rPr>
                  <a:t>				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b="1" i="1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TW" sz="2400" b="1" i="1">
                                  <a:solidFill>
                                    <a:srgbClr val="03008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1" i="1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TW" sz="2400" b="1" i="1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>
                              <a:solidFill>
                                <a:srgbClr val="03008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2400" b="1" i="1">
                          <a:solidFill>
                            <a:srgbClr val="03008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835" y="1554210"/>
                <a:ext cx="10939818" cy="5029470"/>
              </a:xfrm>
              <a:blipFill>
                <a:blip r:embed="rId4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05937" y="2286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panose="020B0604020202020204" pitchFamily="34" charset="0"/>
                <a:cs typeface="Arial" panose="020B0604020202020204" pitchFamily="34" charset="0"/>
              </a:rPr>
              <a:t>Order of Accuracy</a:t>
            </a:r>
            <a:endParaRPr lang="zh-TW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7357411" y="2865705"/>
            <a:ext cx="559558" cy="62779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55893" y="646003"/>
            <a:ext cx="3819256" cy="1455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CEF276-A704-374D-9125-A47D897318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210"/>
          <a:stretch/>
        </p:blipFill>
        <p:spPr>
          <a:xfrm rot="321095">
            <a:off x="6861712" y="4483258"/>
            <a:ext cx="4946518" cy="1631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FB6BA6D-EA0B-714E-954E-EF4C88DE9211}"/>
                  </a:ext>
                </a:extLst>
              </p:cNvPr>
              <p:cNvSpPr txBox="1"/>
              <p:nvPr/>
            </p:nvSpPr>
            <p:spPr>
              <a:xfrm>
                <a:off x="458678" y="6005022"/>
                <a:ext cx="6707285" cy="699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------------------------------</a:t>
                </a:r>
                <a14:m>
                  <m:oMath xmlns:m="http://schemas.openxmlformats.org/officeDocument/2006/math">
                    <m:r>
                      <a:rPr kumimoji="0" lang="en-US" altLang="zh-TW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altLang="zh-TW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𝒆𝒏𝒅</m:t>
                    </m:r>
                    <m:r>
                      <a:rPr kumimoji="0" lang="en-US" altLang="zh-TW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altLang="zh-TW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𝒐𝒇</m:t>
                    </m:r>
                    <m:r>
                      <a:rPr kumimoji="0" lang="en-US" altLang="zh-TW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altLang="zh-TW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𝒕𝒉𝒆</m:t>
                    </m:r>
                    <m:r>
                      <a:rPr kumimoji="0" lang="en-US" altLang="zh-TW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kumimoji="0" lang="en-US" altLang="zh-TW" sz="2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𝒑𝒇</m:t>
                    </m:r>
                  </m:oMath>
                </a14:m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新細明體" panose="02020500000000000000" pitchFamily="18" charset="-120"/>
                    <a:cs typeface="Arial" panose="020B0604020202020204" pitchFamily="34" charset="0"/>
                  </a:rPr>
                  <a:t>-----------------------------------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FB6BA6D-EA0B-714E-954E-EF4C88DE9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8" y="6005022"/>
                <a:ext cx="6707285" cy="699359"/>
              </a:xfrm>
              <a:prstGeom prst="rect">
                <a:avLst/>
              </a:prstGeom>
              <a:blipFill>
                <a:blip r:embed="rId6"/>
                <a:stretch>
                  <a:fillRect l="-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9F9631-AE4E-4B61-AA75-F7466741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42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19835" y="1554210"/>
                <a:ext cx="10939818" cy="502947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3000"/>
                  </a:spcAft>
                  <a:buNone/>
                </a:pPr>
                <a:r>
                  <a:rPr lang="en-US" altLang="zh-TW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If function f is smooth, and h&lt;&lt;1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then…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could be dismissed,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3000"/>
                  </a:spcAft>
                  <a:buNone/>
                </a:pPr>
                <a:endParaRPr lang="en-US" altLang="zh-TW" sz="2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  <m:r>
                        <a:rPr lang="en-US" altLang="zh-TW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altLang="zh-TW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30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3000"/>
                  </a:spcAft>
                  <a:buNone/>
                </a:pPr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causing the new equation exist an error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1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 sz="2400" b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4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835" y="1554210"/>
                <a:ext cx="10939818" cy="5029470"/>
              </a:xfrm>
              <a:blipFill>
                <a:blip r:embed="rId4"/>
                <a:stretch>
                  <a:fillRect l="-812" t="-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05937" y="22864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Arial" panose="020B0604020202020204" pitchFamily="34" charset="0"/>
                <a:cs typeface="Arial" panose="020B0604020202020204" pitchFamily="34" charset="0"/>
              </a:rPr>
              <a:t>Order of Accuracy</a:t>
            </a:r>
            <a:endParaRPr lang="zh-TW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55893" y="646003"/>
            <a:ext cx="3819256" cy="1455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4A35C38-CCCD-3140-908C-E8147F1FA4CA}"/>
              </a:ext>
            </a:extLst>
          </p:cNvPr>
          <p:cNvCxnSpPr>
            <a:cxnSpLocks/>
          </p:cNvCxnSpPr>
          <p:nvPr/>
        </p:nvCxnSpPr>
        <p:spPr>
          <a:xfrm flipV="1">
            <a:off x="4951828" y="3291840"/>
            <a:ext cx="647114" cy="7596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A26618E-06DE-1B42-9A51-FC04B37AD934}"/>
              </a:ext>
            </a:extLst>
          </p:cNvPr>
          <p:cNvCxnSpPr>
            <a:cxnSpLocks/>
          </p:cNvCxnSpPr>
          <p:nvPr/>
        </p:nvCxnSpPr>
        <p:spPr>
          <a:xfrm flipV="1">
            <a:off x="4712678" y="4434306"/>
            <a:ext cx="647114" cy="7596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787D53-5A08-43FA-B0AC-D2B3672A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09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6880" y="214999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1-D Wave Equation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0561"/>
                <a:ext cx="10515600" cy="4389106"/>
              </a:xfrm>
            </p:spPr>
            <p:txBody>
              <a:bodyPr/>
              <a:lstStyle/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Basic partial differential equation describes wave motion</a:t>
                </a:r>
              </a:p>
              <a:p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Wave equation:</a:t>
                </a:r>
              </a:p>
              <a:p>
                <a:pPr marL="0" indent="0">
                  <a:buNone/>
                </a:pPr>
                <a:r>
                  <a:rPr lang="en-US" altLang="zh-TW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360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TW" alt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3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0561"/>
                <a:ext cx="10515600" cy="4389106"/>
              </a:xfrm>
              <a:blipFill>
                <a:blip r:embed="rId5"/>
                <a:stretch>
                  <a:fillRect l="-965" t="-2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7055893" y="646003"/>
            <a:ext cx="3819256" cy="1455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57181" y="5440558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One-way equation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2620370" y="5131558"/>
            <a:ext cx="139207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4474190" y="5131558"/>
            <a:ext cx="147623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352BE38-0866-4BC9-8196-1DB94B21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67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1597" y="257590"/>
            <a:ext cx="10515600" cy="1325563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Dispersive approximation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6493" y="1998652"/>
                <a:ext cx="11064923" cy="41134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altLang="zh-TW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TW" alt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∆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zh-TW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zh-TW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6493" y="1998652"/>
                <a:ext cx="11064923" cy="4113476"/>
              </a:xfrm>
              <a:blipFill>
                <a:blip r:embed="rId4"/>
                <a:stretch>
                  <a:fillRect l="-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921949" y="2989004"/>
                <a:ext cx="2018437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TW" sz="1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altLang="zh-TW" sz="1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altLang="zh-TW" sz="1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sub>
                        <m:sup>
                          <m:r>
                            <a:rPr kumimoji="0" lang="en-US" altLang="zh-TW" sz="11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0" lang="zh-TW" altLang="en-US" sz="1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949" y="2989004"/>
                <a:ext cx="2018437" cy="1862048"/>
              </a:xfrm>
              <a:prstGeom prst="rect">
                <a:avLst/>
              </a:prstGeom>
              <a:blipFill>
                <a:blip r:embed="rId5"/>
                <a:stretch>
                  <a:fillRect l="-4375" b="-6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7986475" y="3173670"/>
            <a:ext cx="682388" cy="750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00123" y="4100521"/>
            <a:ext cx="682388" cy="750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8341317" y="2660698"/>
            <a:ext cx="532262" cy="420639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8450499" y="4949455"/>
            <a:ext cx="423080" cy="51694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791865" y="2352652"/>
            <a:ext cx="251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Time observation point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826355" y="538013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Space position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38281" y="646003"/>
            <a:ext cx="3136868" cy="9157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83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F4388D-3425-4F39-BBEE-51BDC45F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1B42B-1F64-489B-9830-1C8C2304CC4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3624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6.7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3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|1.5|3|7.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723</Words>
  <Application>Microsoft Office PowerPoint</Application>
  <PresentationFormat>寬螢幕</PresentationFormat>
  <Paragraphs>303</Paragraphs>
  <Slides>33</Slides>
  <Notes>11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4" baseType="lpstr">
      <vt:lpstr>HanWangZonYi</vt:lpstr>
      <vt:lpstr>Mangal</vt:lpstr>
      <vt:lpstr>宋体</vt:lpstr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1_Office 佈景主題</vt:lpstr>
      <vt:lpstr>Finite-Difference Time-Domain (FDTD)</vt:lpstr>
      <vt:lpstr>Outline</vt:lpstr>
      <vt:lpstr>Continuous to discrete</vt:lpstr>
      <vt:lpstr>Order of Accuracy</vt:lpstr>
      <vt:lpstr>Order of Accuracy</vt:lpstr>
      <vt:lpstr>Order of Accuracy</vt:lpstr>
      <vt:lpstr>Order of Accuracy</vt:lpstr>
      <vt:lpstr>1-D Wave Equation</vt:lpstr>
      <vt:lpstr>Dispersive approximation</vt:lpstr>
      <vt:lpstr>Dispersive equation</vt:lpstr>
      <vt:lpstr>Magic time-step</vt:lpstr>
      <vt:lpstr>Exercise</vt:lpstr>
      <vt:lpstr>Ans</vt:lpstr>
      <vt:lpstr>Discussion</vt:lpstr>
      <vt:lpstr>Computational Electrodynamics</vt:lpstr>
      <vt:lpstr>Maxwell’s equations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Yee’s grids</vt:lpstr>
      <vt:lpstr>Summary</vt:lpstr>
      <vt:lpstr>HW W2Q1</vt:lpstr>
      <vt:lpstr>HW W2Q1</vt:lpstr>
      <vt:lpstr>HW W2Q1</vt:lpstr>
      <vt:lpstr>HW W2Q1</vt:lpstr>
      <vt:lpstr>HW W2Q1</vt:lpstr>
      <vt:lpstr>Hint1</vt:lpstr>
      <vt:lpstr>Hint2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Finite-Difference Time-Domain (FDTD)</dc:title>
  <dc:creator>昱翔 陳</dc:creator>
  <cp:lastModifiedBy>李宜閎</cp:lastModifiedBy>
  <cp:revision>22</cp:revision>
  <dcterms:created xsi:type="dcterms:W3CDTF">2021-10-12T07:12:19Z</dcterms:created>
  <dcterms:modified xsi:type="dcterms:W3CDTF">2022-11-08T16:45:36Z</dcterms:modified>
</cp:coreProperties>
</file>